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18"/>
  </p:notesMasterIdLst>
  <p:sldIdLst>
    <p:sldId id="268" r:id="rId6"/>
    <p:sldId id="312" r:id="rId7"/>
    <p:sldId id="311" r:id="rId8"/>
    <p:sldId id="310" r:id="rId9"/>
    <p:sldId id="322" r:id="rId10"/>
    <p:sldId id="336" r:id="rId11"/>
    <p:sldId id="337" r:id="rId12"/>
    <p:sldId id="323" r:id="rId13"/>
    <p:sldId id="325" r:id="rId14"/>
    <p:sldId id="324" r:id="rId15"/>
    <p:sldId id="340" r:id="rId16"/>
    <p:sldId id="33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0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9" d="100"/>
          <a:sy n="89" d="100"/>
        </p:scale>
        <p:origin x="66"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B50AE85-DEA1-41F3-9C2C-24A18069C473}">
      <dgm:prSet custT="1"/>
      <dgm:spPr/>
      <dgm:t>
        <a:bodyPr/>
        <a:lstStyle/>
        <a:p>
          <a:r>
            <a:rPr lang="en-US" sz="1400" dirty="0">
              <a:latin typeface="Tw Cen MT" panose="020B0602020104020603" pitchFamily="34" charset="0"/>
            </a:rPr>
            <a:t>Dec 2020</a:t>
          </a: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82968BA3-DFCC-4B51-ABB1-F1F4791698B0}">
      <dgm:prSet custT="1"/>
      <dgm:spPr/>
      <dgm:t>
        <a:bodyPr/>
        <a:lstStyle/>
        <a:p>
          <a:r>
            <a:rPr lang="en-US" sz="1400" dirty="0"/>
            <a:t>Instructor survey </a:t>
          </a:r>
        </a:p>
        <a:p>
          <a:r>
            <a:rPr lang="en-US" sz="1400" dirty="0"/>
            <a:t>(146 respondents)</a:t>
          </a:r>
        </a:p>
      </dgm:t>
    </dgm:pt>
    <dgm:pt modelId="{B474C1A9-9141-4567-8AA6-A8446206794E}" type="parTrans" cxnId="{E50EA410-61F4-443F-B045-5AC0708EA191}">
      <dgm:prSet/>
      <dgm:spPr/>
      <dgm:t>
        <a:bodyPr/>
        <a:lstStyle/>
        <a:p>
          <a:pPr algn="l"/>
          <a:endParaRPr lang="en-US"/>
        </a:p>
      </dgm:t>
    </dgm:pt>
    <dgm:pt modelId="{8BC987EC-BEB5-4480-B241-99E630336DA8}" type="sibTrans" cxnId="{E50EA410-61F4-443F-B045-5AC0708EA191}">
      <dgm:prSet/>
      <dgm:spPr/>
      <dgm:t>
        <a:bodyPr/>
        <a:lstStyle/>
        <a:p>
          <a:endParaRPr lang="en-US"/>
        </a:p>
      </dgm:t>
    </dgm:pt>
    <dgm:pt modelId="{B157653D-2397-47E3-94A8-8E8B13726408}">
      <dgm:prSet custT="1"/>
      <dgm:spPr/>
      <dgm:t>
        <a:bodyPr/>
        <a:lstStyle/>
        <a:p>
          <a:r>
            <a:rPr lang="en-US" sz="1400" dirty="0">
              <a:latin typeface="Tw Cen MT" panose="020B0602020104020603" pitchFamily="34" charset="0"/>
            </a:rPr>
            <a:t>Feb 2021</a:t>
          </a:r>
        </a:p>
      </dgm:t>
    </dgm:pt>
    <dgm:pt modelId="{7C340691-872A-42EE-977C-5B833001E6A0}" type="parTrans" cxnId="{950692EB-01A7-4BA3-A03C-6D1E2A5F26EE}">
      <dgm:prSet/>
      <dgm:spPr/>
      <dgm:t>
        <a:bodyPr/>
        <a:lstStyle/>
        <a:p>
          <a:pPr algn="l"/>
          <a:endParaRPr lang="en-US"/>
        </a:p>
      </dgm:t>
    </dgm:pt>
    <dgm:pt modelId="{C11CD3A4-ED92-4609-A589-8DA6272582F8}" type="sibTrans" cxnId="{950692EB-01A7-4BA3-A03C-6D1E2A5F26EE}">
      <dgm:prSet/>
      <dgm:spPr/>
      <dgm:t>
        <a:bodyPr/>
        <a:lstStyle/>
        <a:p>
          <a:endParaRPr lang="en-US"/>
        </a:p>
      </dgm:t>
    </dgm:pt>
    <dgm:pt modelId="{CFC6C321-565B-4736-9600-0849B35804F7}">
      <dgm:prSet custT="1"/>
      <dgm:spPr/>
      <dgm:t>
        <a:bodyPr/>
        <a:lstStyle/>
        <a:p>
          <a:r>
            <a:rPr lang="en-US" sz="1400" dirty="0"/>
            <a:t>Instructor focus groups </a:t>
          </a:r>
        </a:p>
        <a:p>
          <a:r>
            <a:rPr lang="en-US" sz="1400" dirty="0"/>
            <a:t>(12/40 respondents)</a:t>
          </a:r>
        </a:p>
      </dgm:t>
    </dgm:pt>
    <dgm:pt modelId="{E16317D1-6F50-4823-97B7-A2996F0FE94D}" type="parTrans" cxnId="{1CBB0F56-2A16-469E-B30F-2E05729C9C4B}">
      <dgm:prSet/>
      <dgm:spPr/>
      <dgm:t>
        <a:bodyPr/>
        <a:lstStyle/>
        <a:p>
          <a:pPr algn="l"/>
          <a:endParaRPr lang="en-US"/>
        </a:p>
      </dgm:t>
    </dgm:pt>
    <dgm:pt modelId="{E552DB50-1B67-4762-89F9-7D3490111E2B}" type="sibTrans" cxnId="{1CBB0F56-2A16-469E-B30F-2E05729C9C4B}">
      <dgm:prSet/>
      <dgm:spPr/>
      <dgm:t>
        <a:bodyPr/>
        <a:lstStyle/>
        <a:p>
          <a:endParaRPr lang="en-US"/>
        </a:p>
      </dgm:t>
    </dgm:pt>
    <dgm:pt modelId="{501DC69F-43F9-4B1E-BE22-6D9FA0AFC528}">
      <dgm:prSet custT="1"/>
      <dgm:spPr/>
      <dgm:t>
        <a:bodyPr/>
        <a:lstStyle/>
        <a:p>
          <a:r>
            <a:rPr lang="en-US" sz="1400" dirty="0">
              <a:latin typeface="Tw Cen MT" panose="020B0602020104020603" pitchFamily="34" charset="0"/>
            </a:rPr>
            <a:t>Jul 2022</a:t>
          </a:r>
        </a:p>
      </dgm:t>
    </dgm:pt>
    <dgm:pt modelId="{D662275D-EF71-4EF0-8C53-5B09830A2AA4}" type="parTrans" cxnId="{A1DD0BFE-1A98-40AA-BB60-9659ADA72CA3}">
      <dgm:prSet/>
      <dgm:spPr/>
      <dgm:t>
        <a:bodyPr/>
        <a:lstStyle/>
        <a:p>
          <a:pPr algn="l"/>
          <a:endParaRPr lang="en-US"/>
        </a:p>
      </dgm:t>
    </dgm:pt>
    <dgm:pt modelId="{05A1C2F3-0854-4F17-AD49-F6E4F5029DC1}" type="sibTrans" cxnId="{A1DD0BFE-1A98-40AA-BB60-9659ADA72CA3}">
      <dgm:prSet/>
      <dgm:spPr/>
      <dgm:t>
        <a:bodyPr/>
        <a:lstStyle/>
        <a:p>
          <a:endParaRPr lang="en-US"/>
        </a:p>
      </dgm:t>
    </dgm:pt>
    <dgm:pt modelId="{44097D21-977F-4452-AE35-C129A16A3F89}">
      <dgm:prSet custT="1"/>
      <dgm:spPr/>
      <dgm:t>
        <a:bodyPr/>
        <a:lstStyle/>
        <a:p>
          <a:r>
            <a:rPr lang="en-US" sz="1400" dirty="0"/>
            <a:t>Alternative Assessment Toolkit released</a:t>
          </a:r>
        </a:p>
      </dgm:t>
    </dgm:pt>
    <dgm:pt modelId="{5FFA1078-907B-401E-8F53-8B5E1527C8B3}" type="parTrans" cxnId="{F88F4232-77DC-40B9-BB0F-3421FBFA38E2}">
      <dgm:prSet/>
      <dgm:spPr/>
      <dgm:t>
        <a:bodyPr/>
        <a:lstStyle/>
        <a:p>
          <a:pPr algn="l"/>
          <a:endParaRPr lang="en-US"/>
        </a:p>
      </dgm:t>
    </dgm:pt>
    <dgm:pt modelId="{EB2757D3-D785-439B-8033-3912AFC7CDAA}" type="sibTrans" cxnId="{F88F4232-77DC-40B9-BB0F-3421FBFA38E2}">
      <dgm:prSet/>
      <dgm:spPr/>
      <dgm:t>
        <a:bodyPr/>
        <a:lstStyle/>
        <a:p>
          <a:endParaRPr lang="en-US"/>
        </a:p>
      </dgm:t>
    </dgm:pt>
    <dgm:pt modelId="{AE7358A2-3D9A-4A4C-BBED-5424660EAD51}">
      <dgm:prSet custT="1"/>
      <dgm:spPr/>
      <dgm:t>
        <a:bodyPr/>
        <a:lstStyle/>
        <a:p>
          <a:r>
            <a:rPr lang="en-US" sz="1400" dirty="0">
              <a:latin typeface="Tw Cen MT" panose="020B0602020104020603" pitchFamily="34" charset="0"/>
            </a:rPr>
            <a:t>Jan-Feb 2023</a:t>
          </a:r>
        </a:p>
      </dgm:t>
    </dgm:pt>
    <dgm:pt modelId="{8A0C3D83-7482-48F5-9A7B-7BCCFFA89D39}" type="parTrans" cxnId="{AB4C7C27-9298-4339-A781-9A16BCBB27E7}">
      <dgm:prSet/>
      <dgm:spPr/>
      <dgm:t>
        <a:bodyPr/>
        <a:lstStyle/>
        <a:p>
          <a:pPr algn="l"/>
          <a:endParaRPr lang="en-US"/>
        </a:p>
      </dgm:t>
    </dgm:pt>
    <dgm:pt modelId="{BCA8377F-58EC-40FD-8F05-DF4E529335AA}" type="sibTrans" cxnId="{AB4C7C27-9298-4339-A781-9A16BCBB27E7}">
      <dgm:prSet/>
      <dgm:spPr/>
      <dgm:t>
        <a:bodyPr/>
        <a:lstStyle/>
        <a:p>
          <a:endParaRPr lang="en-US"/>
        </a:p>
      </dgm:t>
    </dgm:pt>
    <dgm:pt modelId="{D8FCE50B-8057-456A-B2A9-965F28038B25}">
      <dgm:prSet custT="1"/>
      <dgm:spPr/>
      <dgm:t>
        <a:bodyPr/>
        <a:lstStyle/>
        <a:p>
          <a:r>
            <a:rPr lang="en-US" sz="1400" dirty="0"/>
            <a:t>Student survey (181/525 respondents)</a:t>
          </a:r>
        </a:p>
      </dgm:t>
    </dgm:pt>
    <dgm:pt modelId="{D5DFEBC1-CD5A-4769-8915-305975D67145}" type="parTrans" cxnId="{D3D5DDFE-3C40-4FB4-A2D6-AF320BE8808D}">
      <dgm:prSet/>
      <dgm:spPr/>
      <dgm:t>
        <a:bodyPr/>
        <a:lstStyle/>
        <a:p>
          <a:pPr algn="l"/>
          <a:endParaRPr lang="en-US"/>
        </a:p>
      </dgm:t>
    </dgm:pt>
    <dgm:pt modelId="{338B3E43-3652-4902-AE82-69646DE76CA7}" type="sibTrans" cxnId="{D3D5DDFE-3C40-4FB4-A2D6-AF320BE8808D}">
      <dgm:prSet/>
      <dgm:spPr/>
      <dgm:t>
        <a:bodyPr/>
        <a:lstStyle/>
        <a:p>
          <a:endParaRPr lang="en-US"/>
        </a:p>
      </dgm:t>
    </dgm:pt>
    <dgm:pt modelId="{FAECBD12-14F7-4362-8D5C-9E0DD27DE3D1}">
      <dgm:prSet custT="1"/>
      <dgm:spPr/>
      <dgm:t>
        <a:bodyPr/>
        <a:lstStyle/>
        <a:p>
          <a:r>
            <a:rPr lang="en-US" sz="1400" dirty="0">
              <a:latin typeface="Tw Cen MT" panose="020B0602020104020603" pitchFamily="34" charset="0"/>
            </a:rPr>
            <a:t>Mar 2023</a:t>
          </a:r>
        </a:p>
      </dgm:t>
    </dgm:pt>
    <dgm:pt modelId="{460271FC-E2BC-419B-B84B-058F6155E729}" type="parTrans" cxnId="{A61903A6-CD76-4286-A3DF-761F944F1725}">
      <dgm:prSet/>
      <dgm:spPr/>
      <dgm:t>
        <a:bodyPr/>
        <a:lstStyle/>
        <a:p>
          <a:endParaRPr lang="en-CA"/>
        </a:p>
      </dgm:t>
    </dgm:pt>
    <dgm:pt modelId="{155523BE-7A57-4627-A973-30271779FF87}" type="sibTrans" cxnId="{A61903A6-CD76-4286-A3DF-761F944F1725}">
      <dgm:prSet/>
      <dgm:spPr/>
      <dgm:t>
        <a:bodyPr/>
        <a:lstStyle/>
        <a:p>
          <a:endParaRPr lang="en-CA"/>
        </a:p>
      </dgm:t>
    </dgm:pt>
    <dgm:pt modelId="{EBEA9F54-7364-45F9-829B-BF1EB38AEB12}" type="pres">
      <dgm:prSet presAssocID="{A86DFA04-31EF-49B6-AFAE-2287858E0303}" presName="Name0" presStyleCnt="0">
        <dgm:presLayoutVars>
          <dgm:chMax/>
          <dgm:chPref/>
          <dgm:animLvl val="lvl"/>
        </dgm:presLayoutVars>
      </dgm:prSet>
      <dgm:spPr/>
    </dgm:pt>
    <dgm:pt modelId="{E5ACC412-2FBD-44C2-9121-B3EB973E5C66}" type="pres">
      <dgm:prSet presAssocID="{9B50AE85-DEA1-41F3-9C2C-24A18069C473}" presName="composite1" presStyleCnt="0"/>
      <dgm:spPr/>
    </dgm:pt>
    <dgm:pt modelId="{DF71F57E-D542-4163-95B1-92B1B114497F}" type="pres">
      <dgm:prSet presAssocID="{9B50AE85-DEA1-41F3-9C2C-24A18069C473}" presName="parent1" presStyleLbl="alignNode1" presStyleIdx="0" presStyleCnt="5" custLinFactNeighborX="-681" custLinFactNeighborY="0">
        <dgm:presLayoutVars>
          <dgm:chMax val="1"/>
          <dgm:chPref val="1"/>
          <dgm:bulletEnabled val="1"/>
        </dgm:presLayoutVars>
      </dgm:prSet>
      <dgm:spPr/>
    </dgm:pt>
    <dgm:pt modelId="{C0317DA2-D763-4621-9680-990E0F78E293}" type="pres">
      <dgm:prSet presAssocID="{9B50AE85-DEA1-41F3-9C2C-24A18069C473}" presName="Childtext1" presStyleLbl="revTx" presStyleIdx="0" presStyleCnt="5">
        <dgm:presLayoutVars>
          <dgm:bulletEnabled val="1"/>
        </dgm:presLayoutVars>
      </dgm:prSet>
      <dgm:spPr/>
    </dgm:pt>
    <dgm:pt modelId="{6898D4C1-54F6-4DA4-9607-F444437C8E6E}" type="pres">
      <dgm:prSet presAssocID="{9B50AE85-DEA1-41F3-9C2C-24A18069C473}" presName="ConnectLine1" presStyleLbl="sibTrans1D1" presStyleIdx="0" presStyleCnt="5"/>
      <dgm:spPr>
        <a:noFill/>
        <a:ln w="12700" cap="flat" cmpd="sng" algn="ctr">
          <a:solidFill>
            <a:schemeClr val="accent1">
              <a:hueOff val="0"/>
              <a:satOff val="0"/>
              <a:lumOff val="0"/>
              <a:alphaOff val="0"/>
            </a:schemeClr>
          </a:solidFill>
          <a:prstDash val="dash"/>
        </a:ln>
        <a:effectLst/>
      </dgm:spPr>
    </dgm:pt>
    <dgm:pt modelId="{D73D486C-1D43-4208-9FD9-CC7C2550C1E8}" type="pres">
      <dgm:prSet presAssocID="{9B50AE85-DEA1-41F3-9C2C-24A18069C473}" presName="ConnectLineEnd1" presStyleLbl="lnNode1" presStyleIdx="0" presStyleCnt="5"/>
      <dgm:spPr/>
    </dgm:pt>
    <dgm:pt modelId="{4E7CBB81-AC5E-4EE7-85AC-B9C4581F507F}" type="pres">
      <dgm:prSet presAssocID="{9B50AE85-DEA1-41F3-9C2C-24A18069C473}" presName="EmptyPane1" presStyleCnt="0"/>
      <dgm:spPr/>
    </dgm:pt>
    <dgm:pt modelId="{CDBD900D-671A-4B7A-AEE1-255109BAB918}" type="pres">
      <dgm:prSet presAssocID="{12A4AEA8-BC1D-4ADD-8236-A533A455F22E}" presName="spaceBetweenRectangles1" presStyleCnt="0"/>
      <dgm:spPr/>
    </dgm:pt>
    <dgm:pt modelId="{53484DED-F74E-4B4E-9E8B-3F206A29DEDD}" type="pres">
      <dgm:prSet presAssocID="{B157653D-2397-47E3-94A8-8E8B13726408}" presName="composite1" presStyleCnt="0"/>
      <dgm:spPr/>
    </dgm:pt>
    <dgm:pt modelId="{C0D22B8F-54BF-4FAE-9F7C-B58FA74468D0}" type="pres">
      <dgm:prSet presAssocID="{B157653D-2397-47E3-94A8-8E8B13726408}" presName="parent1" presStyleLbl="alignNode1" presStyleIdx="1" presStyleCnt="5">
        <dgm:presLayoutVars>
          <dgm:chMax val="1"/>
          <dgm:chPref val="1"/>
          <dgm:bulletEnabled val="1"/>
        </dgm:presLayoutVars>
      </dgm:prSet>
      <dgm:spPr/>
    </dgm:pt>
    <dgm:pt modelId="{E1F35975-00CA-4B74-AB7C-CD8812C99AEF}" type="pres">
      <dgm:prSet presAssocID="{B157653D-2397-47E3-94A8-8E8B13726408}" presName="Childtext1" presStyleLbl="revTx" presStyleIdx="1" presStyleCnt="5">
        <dgm:presLayoutVars>
          <dgm:bulletEnabled val="1"/>
        </dgm:presLayoutVars>
      </dgm:prSet>
      <dgm:spPr/>
    </dgm:pt>
    <dgm:pt modelId="{152FB453-AA1C-4C6D-86AE-2A7A4BF73B8B}" type="pres">
      <dgm:prSet presAssocID="{B157653D-2397-47E3-94A8-8E8B13726408}" presName="ConnectLine1" presStyleLbl="sibTrans1D1" presStyleIdx="1" presStyleCnt="5"/>
      <dgm:spPr>
        <a:noFill/>
        <a:ln w="12700" cap="flat" cmpd="sng" algn="ctr">
          <a:solidFill>
            <a:schemeClr val="accent1">
              <a:hueOff val="0"/>
              <a:satOff val="0"/>
              <a:lumOff val="0"/>
              <a:alphaOff val="0"/>
            </a:schemeClr>
          </a:solidFill>
          <a:prstDash val="dash"/>
        </a:ln>
        <a:effectLst/>
      </dgm:spPr>
    </dgm:pt>
    <dgm:pt modelId="{BC9CEA29-8429-48CF-B30A-81626D4345E2}" type="pres">
      <dgm:prSet presAssocID="{B157653D-2397-47E3-94A8-8E8B13726408}" presName="ConnectLineEnd1" presStyleLbl="lnNode1" presStyleIdx="1" presStyleCnt="5"/>
      <dgm:spPr/>
    </dgm:pt>
    <dgm:pt modelId="{F432CF4A-CFEA-4E45-BD59-26AD14D60A5D}" type="pres">
      <dgm:prSet presAssocID="{B157653D-2397-47E3-94A8-8E8B13726408}" presName="EmptyPane1" presStyleCnt="0"/>
      <dgm:spPr/>
    </dgm:pt>
    <dgm:pt modelId="{54C24B14-3382-4169-9932-5867C1A9873B}" type="pres">
      <dgm:prSet presAssocID="{C11CD3A4-ED92-4609-A589-8DA6272582F8}" presName="spaceBetweenRectangles1" presStyleCnt="0"/>
      <dgm:spPr/>
    </dgm:pt>
    <dgm:pt modelId="{06FAD99D-5FF8-4EBB-A5FB-F041578F76D4}" type="pres">
      <dgm:prSet presAssocID="{501DC69F-43F9-4B1E-BE22-6D9FA0AFC528}" presName="composite1" presStyleCnt="0"/>
      <dgm:spPr/>
    </dgm:pt>
    <dgm:pt modelId="{70073129-181E-4CDA-8814-F1E5000C8C53}" type="pres">
      <dgm:prSet presAssocID="{501DC69F-43F9-4B1E-BE22-6D9FA0AFC528}" presName="parent1" presStyleLbl="alignNode1" presStyleIdx="2" presStyleCnt="5">
        <dgm:presLayoutVars>
          <dgm:chMax val="1"/>
          <dgm:chPref val="1"/>
          <dgm:bulletEnabled val="1"/>
        </dgm:presLayoutVars>
      </dgm:prSet>
      <dgm:spPr/>
    </dgm:pt>
    <dgm:pt modelId="{5A20FA73-3A21-4484-9105-C650E9C6EB1C}" type="pres">
      <dgm:prSet presAssocID="{501DC69F-43F9-4B1E-BE22-6D9FA0AFC528}" presName="Childtext1" presStyleLbl="revTx" presStyleIdx="2" presStyleCnt="5">
        <dgm:presLayoutVars>
          <dgm:bulletEnabled val="1"/>
        </dgm:presLayoutVars>
      </dgm:prSet>
      <dgm:spPr/>
    </dgm:pt>
    <dgm:pt modelId="{26F3F9B3-7461-4A61-97B5-AF1F062A6A31}" type="pres">
      <dgm:prSet presAssocID="{501DC69F-43F9-4B1E-BE22-6D9FA0AFC528}" presName="ConnectLine1" presStyleLbl="sibTrans1D1" presStyleIdx="2" presStyleCnt="5"/>
      <dgm:spPr>
        <a:noFill/>
        <a:ln w="12700" cap="flat" cmpd="sng" algn="ctr">
          <a:solidFill>
            <a:schemeClr val="accent1">
              <a:hueOff val="0"/>
              <a:satOff val="0"/>
              <a:lumOff val="0"/>
              <a:alphaOff val="0"/>
            </a:schemeClr>
          </a:solidFill>
          <a:prstDash val="dash"/>
        </a:ln>
        <a:effectLst/>
      </dgm:spPr>
    </dgm:pt>
    <dgm:pt modelId="{6AD3676B-B35C-4F1B-B891-E6A623B39C7E}" type="pres">
      <dgm:prSet presAssocID="{501DC69F-43F9-4B1E-BE22-6D9FA0AFC528}" presName="ConnectLineEnd1" presStyleLbl="lnNode1" presStyleIdx="2" presStyleCnt="5"/>
      <dgm:spPr/>
    </dgm:pt>
    <dgm:pt modelId="{11B4905D-2274-468C-AF2A-5EB9623228BD}" type="pres">
      <dgm:prSet presAssocID="{501DC69F-43F9-4B1E-BE22-6D9FA0AFC528}" presName="EmptyPane1" presStyleCnt="0"/>
      <dgm:spPr/>
    </dgm:pt>
    <dgm:pt modelId="{BA5551F3-BB68-446A-8242-9B50C869257A}" type="pres">
      <dgm:prSet presAssocID="{05A1C2F3-0854-4F17-AD49-F6E4F5029DC1}" presName="spaceBetweenRectangles1" presStyleCnt="0"/>
      <dgm:spPr/>
    </dgm:pt>
    <dgm:pt modelId="{7718219C-0C5B-4CAF-A510-792E6E5E41C1}" type="pres">
      <dgm:prSet presAssocID="{AE7358A2-3D9A-4A4C-BBED-5424660EAD51}" presName="composite1" presStyleCnt="0"/>
      <dgm:spPr/>
    </dgm:pt>
    <dgm:pt modelId="{FCD37457-9C59-4172-BCA9-F6DD3F8790D5}" type="pres">
      <dgm:prSet presAssocID="{AE7358A2-3D9A-4A4C-BBED-5424660EAD51}" presName="parent1" presStyleLbl="alignNode1" presStyleIdx="3" presStyleCnt="5">
        <dgm:presLayoutVars>
          <dgm:chMax val="1"/>
          <dgm:chPref val="1"/>
          <dgm:bulletEnabled val="1"/>
        </dgm:presLayoutVars>
      </dgm:prSet>
      <dgm:spPr/>
    </dgm:pt>
    <dgm:pt modelId="{FDB65D9B-1D75-443C-BEF8-109339A014F9}" type="pres">
      <dgm:prSet presAssocID="{AE7358A2-3D9A-4A4C-BBED-5424660EAD51}" presName="Childtext1" presStyleLbl="revTx" presStyleIdx="3" presStyleCnt="5">
        <dgm:presLayoutVars>
          <dgm:bulletEnabled val="1"/>
        </dgm:presLayoutVars>
      </dgm:prSet>
      <dgm:spPr/>
    </dgm:pt>
    <dgm:pt modelId="{CA5E20EB-82C1-48EB-94ED-CE7DA89B43C2}" type="pres">
      <dgm:prSet presAssocID="{AE7358A2-3D9A-4A4C-BBED-5424660EAD51}" presName="ConnectLine1" presStyleLbl="sibTrans1D1" presStyleIdx="3" presStyleCnt="5"/>
      <dgm:spPr>
        <a:noFill/>
        <a:ln w="12700" cap="flat" cmpd="sng" algn="ctr">
          <a:solidFill>
            <a:schemeClr val="accent1">
              <a:hueOff val="0"/>
              <a:satOff val="0"/>
              <a:lumOff val="0"/>
              <a:alphaOff val="0"/>
            </a:schemeClr>
          </a:solidFill>
          <a:prstDash val="dash"/>
        </a:ln>
        <a:effectLst/>
      </dgm:spPr>
    </dgm:pt>
    <dgm:pt modelId="{B2DE1D64-24D2-43CD-B852-43FDF8357ACE}" type="pres">
      <dgm:prSet presAssocID="{AE7358A2-3D9A-4A4C-BBED-5424660EAD51}" presName="ConnectLineEnd1" presStyleLbl="lnNode1" presStyleIdx="3" presStyleCnt="5"/>
      <dgm:spPr/>
    </dgm:pt>
    <dgm:pt modelId="{1683A45D-856A-48E0-985B-FE990DF390D0}" type="pres">
      <dgm:prSet presAssocID="{AE7358A2-3D9A-4A4C-BBED-5424660EAD51}" presName="EmptyPane1" presStyleCnt="0"/>
      <dgm:spPr/>
    </dgm:pt>
    <dgm:pt modelId="{56B9F77D-6751-411F-8669-36B9D780CBAF}" type="pres">
      <dgm:prSet presAssocID="{BCA8377F-58EC-40FD-8F05-DF4E529335AA}" presName="spaceBetweenRectangles1" presStyleCnt="0"/>
      <dgm:spPr/>
    </dgm:pt>
    <dgm:pt modelId="{E48CD7E7-BE9E-4FE2-AA4A-3AD63D3CCDCD}" type="pres">
      <dgm:prSet presAssocID="{FAECBD12-14F7-4362-8D5C-9E0DD27DE3D1}" presName="composite1" presStyleCnt="0"/>
      <dgm:spPr/>
    </dgm:pt>
    <dgm:pt modelId="{BFE26B25-34EE-4A13-95C3-6065A47446D8}" type="pres">
      <dgm:prSet presAssocID="{FAECBD12-14F7-4362-8D5C-9E0DD27DE3D1}" presName="parent1" presStyleLbl="alignNode1" presStyleIdx="4" presStyleCnt="5">
        <dgm:presLayoutVars>
          <dgm:chMax val="1"/>
          <dgm:chPref val="1"/>
          <dgm:bulletEnabled val="1"/>
        </dgm:presLayoutVars>
      </dgm:prSet>
      <dgm:spPr/>
    </dgm:pt>
    <dgm:pt modelId="{A0962672-03C1-4C68-85D7-4C87C6B19C69}" type="pres">
      <dgm:prSet presAssocID="{FAECBD12-14F7-4362-8D5C-9E0DD27DE3D1}" presName="Childtext1" presStyleLbl="revTx" presStyleIdx="4" presStyleCnt="5">
        <dgm:presLayoutVars>
          <dgm:bulletEnabled val="1"/>
        </dgm:presLayoutVars>
      </dgm:prSet>
      <dgm:spPr/>
    </dgm:pt>
    <dgm:pt modelId="{CA82F61C-8FA9-425F-A01A-AB14E0390B68}" type="pres">
      <dgm:prSet presAssocID="{FAECBD12-14F7-4362-8D5C-9E0DD27DE3D1}" presName="ConnectLine1" presStyleLbl="sibTrans1D1" presStyleIdx="4" presStyleCnt="5"/>
      <dgm:spPr>
        <a:noFill/>
        <a:ln w="12700" cap="flat" cmpd="sng" algn="ctr">
          <a:solidFill>
            <a:schemeClr val="accent1">
              <a:hueOff val="0"/>
              <a:satOff val="0"/>
              <a:lumOff val="0"/>
              <a:alphaOff val="0"/>
            </a:schemeClr>
          </a:solidFill>
          <a:prstDash val="dash"/>
        </a:ln>
        <a:effectLst/>
      </dgm:spPr>
    </dgm:pt>
    <dgm:pt modelId="{18D5960E-3F3B-45D8-BE8D-26EB84708AE2}" type="pres">
      <dgm:prSet presAssocID="{FAECBD12-14F7-4362-8D5C-9E0DD27DE3D1}" presName="ConnectLineEnd1" presStyleLbl="lnNode1" presStyleIdx="4" presStyleCnt="5"/>
      <dgm:spPr/>
    </dgm:pt>
    <dgm:pt modelId="{F1D83B41-6C07-48C9-BFEB-603297BC6F4A}" type="pres">
      <dgm:prSet presAssocID="{FAECBD12-14F7-4362-8D5C-9E0DD27DE3D1}" presName="EmptyPane1" presStyleCnt="0"/>
      <dgm:spPr/>
    </dgm:pt>
  </dgm:ptLst>
  <dgm:cxnLst>
    <dgm:cxn modelId="{E50EA410-61F4-443F-B045-5AC0708EA191}" srcId="{9B50AE85-DEA1-41F3-9C2C-24A18069C473}" destId="{82968BA3-DFCC-4B51-ABB1-F1F4791698B0}" srcOrd="0" destOrd="0" parTransId="{B474C1A9-9141-4567-8AA6-A8446206794E}" sibTransId="{8BC987EC-BEB5-4480-B241-99E630336DA8}"/>
    <dgm:cxn modelId="{AB4C7C27-9298-4339-A781-9A16BCBB27E7}" srcId="{A86DFA04-31EF-49B6-AFAE-2287858E0303}" destId="{AE7358A2-3D9A-4A4C-BBED-5424660EAD51}" srcOrd="3" destOrd="0" parTransId="{8A0C3D83-7482-48F5-9A7B-7BCCFFA89D39}" sibTransId="{BCA8377F-58EC-40FD-8F05-DF4E529335AA}"/>
    <dgm:cxn modelId="{CB11D42C-DB01-444C-B889-A695DBB86B77}" type="presOf" srcId="{AE7358A2-3D9A-4A4C-BBED-5424660EAD51}" destId="{FCD37457-9C59-4172-BCA9-F6DD3F8790D5}" srcOrd="0" destOrd="0" presId="urn:microsoft.com/office/officeart/2016/7/layout/RoundedRectangleTimeline"/>
    <dgm:cxn modelId="{AED1CC2F-C2A3-4A40-80FC-0F8E1651414C}" type="presOf" srcId="{A86DFA04-31EF-49B6-AFAE-2287858E0303}" destId="{EBEA9F54-7364-45F9-829B-BF1EB38AEB12}" srcOrd="0" destOrd="0" presId="urn:microsoft.com/office/officeart/2016/7/layout/RoundedRectangleTimeline"/>
    <dgm:cxn modelId="{F88F4232-77DC-40B9-BB0F-3421FBFA38E2}" srcId="{501DC69F-43F9-4B1E-BE22-6D9FA0AFC528}" destId="{44097D21-977F-4452-AE35-C129A16A3F89}" srcOrd="0" destOrd="0" parTransId="{5FFA1078-907B-401E-8F53-8B5E1527C8B3}" sibTransId="{EB2757D3-D785-439B-8033-3912AFC7CDAA}"/>
    <dgm:cxn modelId="{1CBB0F56-2A16-469E-B30F-2E05729C9C4B}" srcId="{B157653D-2397-47E3-94A8-8E8B13726408}" destId="{CFC6C321-565B-4736-9600-0849B35804F7}" srcOrd="0" destOrd="0" parTransId="{E16317D1-6F50-4823-97B7-A2996F0FE94D}" sibTransId="{E552DB50-1B67-4762-89F9-7D3490111E2B}"/>
    <dgm:cxn modelId="{F227B77C-62FB-4019-A698-57DF493565F1}" type="presOf" srcId="{44097D21-977F-4452-AE35-C129A16A3F89}" destId="{5A20FA73-3A21-4484-9105-C650E9C6EB1C}" srcOrd="0" destOrd="0" presId="urn:microsoft.com/office/officeart/2016/7/layout/RoundedRectangleTimeline"/>
    <dgm:cxn modelId="{0E1EDA7D-4EF8-4B4A-955C-D5280AB9540D}" type="presOf" srcId="{501DC69F-43F9-4B1E-BE22-6D9FA0AFC528}" destId="{70073129-181E-4CDA-8814-F1E5000C8C53}" srcOrd="0" destOrd="0" presId="urn:microsoft.com/office/officeart/2016/7/layout/RoundedRectangleTimeline"/>
    <dgm:cxn modelId="{D3EFE38B-1F00-41FD-8745-9CC7FE689B57}" type="presOf" srcId="{9B50AE85-DEA1-41F3-9C2C-24A18069C473}" destId="{DF71F57E-D542-4163-95B1-92B1B114497F}" srcOrd="0" destOrd="0" presId="urn:microsoft.com/office/officeart/2016/7/layout/RoundedRectangleTimeline"/>
    <dgm:cxn modelId="{20D8CE92-2D07-4A59-B821-9D12C4FCA392}" type="presOf" srcId="{B157653D-2397-47E3-94A8-8E8B13726408}" destId="{C0D22B8F-54BF-4FAE-9F7C-B58FA74468D0}" srcOrd="0" destOrd="0" presId="urn:microsoft.com/office/officeart/2016/7/layout/RoundedRectangleTimeline"/>
    <dgm:cxn modelId="{07B3E394-924A-4E99-AC7E-5E7641F79E97}" type="presOf" srcId="{CFC6C321-565B-4736-9600-0849B35804F7}" destId="{E1F35975-00CA-4B74-AB7C-CD8812C99AEF}" srcOrd="0" destOrd="0" presId="urn:microsoft.com/office/officeart/2016/7/layout/RoundedRectangleTimeline"/>
    <dgm:cxn modelId="{A4CE7A9B-B015-4E32-A86C-C3A08970D2FB}" srcId="{A86DFA04-31EF-49B6-AFAE-2287858E0303}" destId="{9B50AE85-DEA1-41F3-9C2C-24A18069C473}" srcOrd="0" destOrd="0" parTransId="{20A9B789-9B22-478C-970C-71496754809B}" sibTransId="{12A4AEA8-BC1D-4ADD-8236-A533A455F22E}"/>
    <dgm:cxn modelId="{A61903A6-CD76-4286-A3DF-761F944F1725}" srcId="{A86DFA04-31EF-49B6-AFAE-2287858E0303}" destId="{FAECBD12-14F7-4362-8D5C-9E0DD27DE3D1}" srcOrd="4" destOrd="0" parTransId="{460271FC-E2BC-419B-B84B-058F6155E729}" sibTransId="{155523BE-7A57-4627-A973-30271779FF87}"/>
    <dgm:cxn modelId="{5DBC27B7-7C55-4CB3-A369-73EC8627A58A}" type="presOf" srcId="{D8FCE50B-8057-456A-B2A9-965F28038B25}" destId="{FDB65D9B-1D75-443C-BEF8-109339A014F9}" srcOrd="0" destOrd="0" presId="urn:microsoft.com/office/officeart/2016/7/layout/RoundedRectangleTimeline"/>
    <dgm:cxn modelId="{308B78CB-EF1F-4174-B3E0-F1EF6B1F3FD5}" type="presOf" srcId="{FAECBD12-14F7-4362-8D5C-9E0DD27DE3D1}" destId="{BFE26B25-34EE-4A13-95C3-6065A47446D8}" srcOrd="0" destOrd="0" presId="urn:microsoft.com/office/officeart/2016/7/layout/RoundedRectangleTimeline"/>
    <dgm:cxn modelId="{950692EB-01A7-4BA3-A03C-6D1E2A5F26EE}" srcId="{A86DFA04-31EF-49B6-AFAE-2287858E0303}" destId="{B157653D-2397-47E3-94A8-8E8B13726408}" srcOrd="1" destOrd="0" parTransId="{7C340691-872A-42EE-977C-5B833001E6A0}" sibTransId="{C11CD3A4-ED92-4609-A589-8DA6272582F8}"/>
    <dgm:cxn modelId="{A1DD0BFE-1A98-40AA-BB60-9659ADA72CA3}" srcId="{A86DFA04-31EF-49B6-AFAE-2287858E0303}" destId="{501DC69F-43F9-4B1E-BE22-6D9FA0AFC528}" srcOrd="2" destOrd="0" parTransId="{D662275D-EF71-4EF0-8C53-5B09830A2AA4}" sibTransId="{05A1C2F3-0854-4F17-AD49-F6E4F5029DC1}"/>
    <dgm:cxn modelId="{D9D51CFE-E223-4A82-83D4-CCF2F6A69193}" type="presOf" srcId="{82968BA3-DFCC-4B51-ABB1-F1F4791698B0}" destId="{C0317DA2-D763-4621-9680-990E0F78E293}" srcOrd="0" destOrd="0" presId="urn:microsoft.com/office/officeart/2016/7/layout/RoundedRectangleTimeline"/>
    <dgm:cxn modelId="{D3D5DDFE-3C40-4FB4-A2D6-AF320BE8808D}" srcId="{AE7358A2-3D9A-4A4C-BBED-5424660EAD51}" destId="{D8FCE50B-8057-456A-B2A9-965F28038B25}" srcOrd="0" destOrd="0" parTransId="{D5DFEBC1-CD5A-4769-8915-305975D67145}" sibTransId="{338B3E43-3652-4902-AE82-69646DE76CA7}"/>
    <dgm:cxn modelId="{0B356D49-6E5B-4D1B-9DF3-8C8796EB99C0}" type="presParOf" srcId="{EBEA9F54-7364-45F9-829B-BF1EB38AEB12}" destId="{E5ACC412-2FBD-44C2-9121-B3EB973E5C66}" srcOrd="0" destOrd="0" presId="urn:microsoft.com/office/officeart/2016/7/layout/RoundedRectangleTimeline"/>
    <dgm:cxn modelId="{98BC8EED-0ABE-422F-B29A-3ED95FF46EFB}" type="presParOf" srcId="{E5ACC412-2FBD-44C2-9121-B3EB973E5C66}" destId="{DF71F57E-D542-4163-95B1-92B1B114497F}" srcOrd="0" destOrd="0" presId="urn:microsoft.com/office/officeart/2016/7/layout/RoundedRectangleTimeline"/>
    <dgm:cxn modelId="{3E6A0A2E-7FD7-4D2A-9BE8-7BD77F03C14F}" type="presParOf" srcId="{E5ACC412-2FBD-44C2-9121-B3EB973E5C66}" destId="{C0317DA2-D763-4621-9680-990E0F78E293}" srcOrd="1" destOrd="0" presId="urn:microsoft.com/office/officeart/2016/7/layout/RoundedRectangleTimeline"/>
    <dgm:cxn modelId="{0B3596E0-515C-452C-9014-28FFDCCDDC30}" type="presParOf" srcId="{E5ACC412-2FBD-44C2-9121-B3EB973E5C66}" destId="{6898D4C1-54F6-4DA4-9607-F444437C8E6E}" srcOrd="2" destOrd="0" presId="urn:microsoft.com/office/officeart/2016/7/layout/RoundedRectangleTimeline"/>
    <dgm:cxn modelId="{A9CDED32-40A9-4681-998E-34C3D4205E5A}" type="presParOf" srcId="{E5ACC412-2FBD-44C2-9121-B3EB973E5C66}" destId="{D73D486C-1D43-4208-9FD9-CC7C2550C1E8}" srcOrd="3" destOrd="0" presId="urn:microsoft.com/office/officeart/2016/7/layout/RoundedRectangleTimeline"/>
    <dgm:cxn modelId="{DD500D97-82E3-4291-AEFC-BB11144A370A}" type="presParOf" srcId="{E5ACC412-2FBD-44C2-9121-B3EB973E5C66}" destId="{4E7CBB81-AC5E-4EE7-85AC-B9C4581F507F}" srcOrd="4" destOrd="0" presId="urn:microsoft.com/office/officeart/2016/7/layout/RoundedRectangleTimeline"/>
    <dgm:cxn modelId="{98F4C3E3-20C5-4A44-BEE5-9E6A1994D4A9}" type="presParOf" srcId="{EBEA9F54-7364-45F9-829B-BF1EB38AEB12}" destId="{CDBD900D-671A-4B7A-AEE1-255109BAB918}" srcOrd="1" destOrd="0" presId="urn:microsoft.com/office/officeart/2016/7/layout/RoundedRectangleTimeline"/>
    <dgm:cxn modelId="{906CE25D-DEB5-4FF4-B3E7-B535A09C4800}" type="presParOf" srcId="{EBEA9F54-7364-45F9-829B-BF1EB38AEB12}" destId="{53484DED-F74E-4B4E-9E8B-3F206A29DEDD}" srcOrd="2" destOrd="0" presId="urn:microsoft.com/office/officeart/2016/7/layout/RoundedRectangleTimeline"/>
    <dgm:cxn modelId="{C121F15A-106A-4BA1-8EB3-21EE5F076F38}" type="presParOf" srcId="{53484DED-F74E-4B4E-9E8B-3F206A29DEDD}" destId="{C0D22B8F-54BF-4FAE-9F7C-B58FA74468D0}" srcOrd="0" destOrd="0" presId="urn:microsoft.com/office/officeart/2016/7/layout/RoundedRectangleTimeline"/>
    <dgm:cxn modelId="{FCB5CE0B-9A2C-4322-BFF2-92950AB09EDC}" type="presParOf" srcId="{53484DED-F74E-4B4E-9E8B-3F206A29DEDD}" destId="{E1F35975-00CA-4B74-AB7C-CD8812C99AEF}" srcOrd="1" destOrd="0" presId="urn:microsoft.com/office/officeart/2016/7/layout/RoundedRectangleTimeline"/>
    <dgm:cxn modelId="{8E1DD684-43F5-420F-BDC1-6AC747B39489}" type="presParOf" srcId="{53484DED-F74E-4B4E-9E8B-3F206A29DEDD}" destId="{152FB453-AA1C-4C6D-86AE-2A7A4BF73B8B}" srcOrd="2" destOrd="0" presId="urn:microsoft.com/office/officeart/2016/7/layout/RoundedRectangleTimeline"/>
    <dgm:cxn modelId="{1FE8405A-8A3D-49CC-8443-BD7EDEE12D2D}" type="presParOf" srcId="{53484DED-F74E-4B4E-9E8B-3F206A29DEDD}" destId="{BC9CEA29-8429-48CF-B30A-81626D4345E2}" srcOrd="3" destOrd="0" presId="urn:microsoft.com/office/officeart/2016/7/layout/RoundedRectangleTimeline"/>
    <dgm:cxn modelId="{61A8D5D7-F9FB-46B1-9FA0-B816AAA1D2DF}" type="presParOf" srcId="{53484DED-F74E-4B4E-9E8B-3F206A29DEDD}" destId="{F432CF4A-CFEA-4E45-BD59-26AD14D60A5D}" srcOrd="4" destOrd="0" presId="urn:microsoft.com/office/officeart/2016/7/layout/RoundedRectangleTimeline"/>
    <dgm:cxn modelId="{D5ECEB2B-0737-441C-8D3C-9681F5E73DC1}" type="presParOf" srcId="{EBEA9F54-7364-45F9-829B-BF1EB38AEB12}" destId="{54C24B14-3382-4169-9932-5867C1A9873B}" srcOrd="3" destOrd="0" presId="urn:microsoft.com/office/officeart/2016/7/layout/RoundedRectangleTimeline"/>
    <dgm:cxn modelId="{CF6F7C5C-0411-483A-A51D-C5061F50E19E}" type="presParOf" srcId="{EBEA9F54-7364-45F9-829B-BF1EB38AEB12}" destId="{06FAD99D-5FF8-4EBB-A5FB-F041578F76D4}" srcOrd="4" destOrd="0" presId="urn:microsoft.com/office/officeart/2016/7/layout/RoundedRectangleTimeline"/>
    <dgm:cxn modelId="{6DE8BD68-D816-4BB5-B98A-4916CB4E16C2}" type="presParOf" srcId="{06FAD99D-5FF8-4EBB-A5FB-F041578F76D4}" destId="{70073129-181E-4CDA-8814-F1E5000C8C53}" srcOrd="0" destOrd="0" presId="urn:microsoft.com/office/officeart/2016/7/layout/RoundedRectangleTimeline"/>
    <dgm:cxn modelId="{FC7F0BC7-3290-407D-96E2-0249574595BF}" type="presParOf" srcId="{06FAD99D-5FF8-4EBB-A5FB-F041578F76D4}" destId="{5A20FA73-3A21-4484-9105-C650E9C6EB1C}" srcOrd="1" destOrd="0" presId="urn:microsoft.com/office/officeart/2016/7/layout/RoundedRectangleTimeline"/>
    <dgm:cxn modelId="{9EFF1E54-9709-46E0-8DD5-6979BDD49FC7}" type="presParOf" srcId="{06FAD99D-5FF8-4EBB-A5FB-F041578F76D4}" destId="{26F3F9B3-7461-4A61-97B5-AF1F062A6A31}" srcOrd="2" destOrd="0" presId="urn:microsoft.com/office/officeart/2016/7/layout/RoundedRectangleTimeline"/>
    <dgm:cxn modelId="{418CB3FB-CBCA-4137-A09E-CDF1B736ED1D}" type="presParOf" srcId="{06FAD99D-5FF8-4EBB-A5FB-F041578F76D4}" destId="{6AD3676B-B35C-4F1B-B891-E6A623B39C7E}" srcOrd="3" destOrd="0" presId="urn:microsoft.com/office/officeart/2016/7/layout/RoundedRectangleTimeline"/>
    <dgm:cxn modelId="{0F49EE4B-8FEC-4562-A000-799C3B79D0E9}" type="presParOf" srcId="{06FAD99D-5FF8-4EBB-A5FB-F041578F76D4}" destId="{11B4905D-2274-468C-AF2A-5EB9623228BD}" srcOrd="4" destOrd="0" presId="urn:microsoft.com/office/officeart/2016/7/layout/RoundedRectangleTimeline"/>
    <dgm:cxn modelId="{967039AD-4C84-4678-8B8C-2DA21E4046F6}" type="presParOf" srcId="{EBEA9F54-7364-45F9-829B-BF1EB38AEB12}" destId="{BA5551F3-BB68-446A-8242-9B50C869257A}" srcOrd="5" destOrd="0" presId="urn:microsoft.com/office/officeart/2016/7/layout/RoundedRectangleTimeline"/>
    <dgm:cxn modelId="{4259DB30-9CB9-446A-BEBB-F0D0DC2CF7CA}" type="presParOf" srcId="{EBEA9F54-7364-45F9-829B-BF1EB38AEB12}" destId="{7718219C-0C5B-4CAF-A510-792E6E5E41C1}" srcOrd="6" destOrd="0" presId="urn:microsoft.com/office/officeart/2016/7/layout/RoundedRectangleTimeline"/>
    <dgm:cxn modelId="{A0642DD3-4108-4308-ADA5-3CB1376143A9}" type="presParOf" srcId="{7718219C-0C5B-4CAF-A510-792E6E5E41C1}" destId="{FCD37457-9C59-4172-BCA9-F6DD3F8790D5}" srcOrd="0" destOrd="0" presId="urn:microsoft.com/office/officeart/2016/7/layout/RoundedRectangleTimeline"/>
    <dgm:cxn modelId="{1858F90E-D062-4353-990F-7C78AD26B79D}" type="presParOf" srcId="{7718219C-0C5B-4CAF-A510-792E6E5E41C1}" destId="{FDB65D9B-1D75-443C-BEF8-109339A014F9}" srcOrd="1" destOrd="0" presId="urn:microsoft.com/office/officeart/2016/7/layout/RoundedRectangleTimeline"/>
    <dgm:cxn modelId="{B78592F3-E2E2-4E70-8D4E-C472E028C230}" type="presParOf" srcId="{7718219C-0C5B-4CAF-A510-792E6E5E41C1}" destId="{CA5E20EB-82C1-48EB-94ED-CE7DA89B43C2}" srcOrd="2" destOrd="0" presId="urn:microsoft.com/office/officeart/2016/7/layout/RoundedRectangleTimeline"/>
    <dgm:cxn modelId="{3E477D7B-DB26-495D-B262-9494341F0913}" type="presParOf" srcId="{7718219C-0C5B-4CAF-A510-792E6E5E41C1}" destId="{B2DE1D64-24D2-43CD-B852-43FDF8357ACE}" srcOrd="3" destOrd="0" presId="urn:microsoft.com/office/officeart/2016/7/layout/RoundedRectangleTimeline"/>
    <dgm:cxn modelId="{F411EEC1-EA16-47BA-8DFC-4896B731C2F6}" type="presParOf" srcId="{7718219C-0C5B-4CAF-A510-792E6E5E41C1}" destId="{1683A45D-856A-48E0-985B-FE990DF390D0}" srcOrd="4" destOrd="0" presId="urn:microsoft.com/office/officeart/2016/7/layout/RoundedRectangleTimeline"/>
    <dgm:cxn modelId="{91733358-7DED-420C-9794-F9BBEABA8651}" type="presParOf" srcId="{EBEA9F54-7364-45F9-829B-BF1EB38AEB12}" destId="{56B9F77D-6751-411F-8669-36B9D780CBAF}" srcOrd="7" destOrd="0" presId="urn:microsoft.com/office/officeart/2016/7/layout/RoundedRectangleTimeline"/>
    <dgm:cxn modelId="{50BAD32F-7F0F-49DC-8297-E850EFFCC660}" type="presParOf" srcId="{EBEA9F54-7364-45F9-829B-BF1EB38AEB12}" destId="{E48CD7E7-BE9E-4FE2-AA4A-3AD63D3CCDCD}" srcOrd="8" destOrd="0" presId="urn:microsoft.com/office/officeart/2016/7/layout/RoundedRectangleTimeline"/>
    <dgm:cxn modelId="{24B55E75-23B9-4768-A666-56B459CD0109}" type="presParOf" srcId="{E48CD7E7-BE9E-4FE2-AA4A-3AD63D3CCDCD}" destId="{BFE26B25-34EE-4A13-95C3-6065A47446D8}" srcOrd="0" destOrd="0" presId="urn:microsoft.com/office/officeart/2016/7/layout/RoundedRectangleTimeline"/>
    <dgm:cxn modelId="{10A12EF5-E5C0-4F97-9C92-B7967AC4CA44}" type="presParOf" srcId="{E48CD7E7-BE9E-4FE2-AA4A-3AD63D3CCDCD}" destId="{A0962672-03C1-4C68-85D7-4C87C6B19C69}" srcOrd="1" destOrd="0" presId="urn:microsoft.com/office/officeart/2016/7/layout/RoundedRectangleTimeline"/>
    <dgm:cxn modelId="{B76AD896-E931-48C4-81BA-7EF2B4D53F96}" type="presParOf" srcId="{E48CD7E7-BE9E-4FE2-AA4A-3AD63D3CCDCD}" destId="{CA82F61C-8FA9-425F-A01A-AB14E0390B68}" srcOrd="2" destOrd="0" presId="urn:microsoft.com/office/officeart/2016/7/layout/RoundedRectangleTimeline"/>
    <dgm:cxn modelId="{E4A139C6-4075-4C93-8A7D-ED9EAB999D8E}" type="presParOf" srcId="{E48CD7E7-BE9E-4FE2-AA4A-3AD63D3CCDCD}" destId="{18D5960E-3F3B-45D8-BE8D-26EB84708AE2}" srcOrd="3" destOrd="0" presId="urn:microsoft.com/office/officeart/2016/7/layout/RoundedRectangleTimeline"/>
    <dgm:cxn modelId="{C11A0E17-DF10-4828-BC9D-4C0B85EC5C18}" type="presParOf" srcId="{E48CD7E7-BE9E-4FE2-AA4A-3AD63D3CCDCD}" destId="{F1D83B41-6C07-48C9-BFEB-603297BC6F4A}"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1F57E-D542-4163-95B1-92B1B114497F}">
      <dsp:nvSpPr>
        <dsp:cNvPr id="0" name=""/>
        <dsp:cNvSpPr/>
      </dsp:nvSpPr>
      <dsp:spPr>
        <a:xfrm rot="16200000">
          <a:off x="1279871" y="1006054"/>
          <a:ext cx="378608" cy="1773971"/>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latin typeface="Tw Cen MT" panose="020B0602020104020603" pitchFamily="34" charset="0"/>
            </a:rPr>
            <a:t>Dec 2020</a:t>
          </a:r>
        </a:p>
      </dsp:txBody>
      <dsp:txXfrm rot="5400000">
        <a:off x="600672" y="1722217"/>
        <a:ext cx="1755489" cy="341644"/>
      </dsp:txXfrm>
    </dsp:sp>
    <dsp:sp modelId="{C0317DA2-D763-4621-9680-990E0F78E293}">
      <dsp:nvSpPr>
        <dsp:cNvPr id="0" name=""/>
        <dsp:cNvSpPr/>
      </dsp:nvSpPr>
      <dsp:spPr>
        <a:xfrm>
          <a:off x="2946" y="0"/>
          <a:ext cx="2956619"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dirty="0"/>
            <a:t>Instructor survey </a:t>
          </a:r>
        </a:p>
        <a:p>
          <a:pPr marL="0" lvl="0" indent="0" algn="ctr" defTabSz="622300">
            <a:lnSpc>
              <a:spcPct val="90000"/>
            </a:lnSpc>
            <a:spcBef>
              <a:spcPct val="0"/>
            </a:spcBef>
            <a:spcAft>
              <a:spcPct val="35000"/>
            </a:spcAft>
            <a:buNone/>
          </a:pPr>
          <a:r>
            <a:rPr lang="en-US" sz="1400" kern="1200" dirty="0"/>
            <a:t>(146 respondents)</a:t>
          </a:r>
        </a:p>
      </dsp:txBody>
      <dsp:txXfrm>
        <a:off x="2946" y="0"/>
        <a:ext cx="2956619" cy="1325128"/>
      </dsp:txXfrm>
    </dsp:sp>
    <dsp:sp modelId="{6898D4C1-54F6-4DA4-9607-F444437C8E6E}">
      <dsp:nvSpPr>
        <dsp:cNvPr id="0" name=""/>
        <dsp:cNvSpPr/>
      </dsp:nvSpPr>
      <dsp:spPr>
        <a:xfrm>
          <a:off x="1481256" y="1400849"/>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73D486C-1D43-4208-9FD9-CC7C2550C1E8}">
      <dsp:nvSpPr>
        <dsp:cNvPr id="0" name=""/>
        <dsp:cNvSpPr/>
      </dsp:nvSpPr>
      <dsp:spPr>
        <a:xfrm>
          <a:off x="1443395" y="1325128"/>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22B8F-54BF-4FAE-9F7C-B58FA74468D0}">
      <dsp:nvSpPr>
        <dsp:cNvPr id="0" name=""/>
        <dsp:cNvSpPr/>
      </dsp:nvSpPr>
      <dsp:spPr>
        <a:xfrm>
          <a:off x="2368242" y="1703735"/>
          <a:ext cx="1773971" cy="378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latin typeface="Tw Cen MT" panose="020B0602020104020603" pitchFamily="34" charset="0"/>
            </a:rPr>
            <a:t>Feb 2021</a:t>
          </a:r>
        </a:p>
      </dsp:txBody>
      <dsp:txXfrm>
        <a:off x="2368242" y="1703735"/>
        <a:ext cx="1773971" cy="378608"/>
      </dsp:txXfrm>
    </dsp:sp>
    <dsp:sp modelId="{E1F35975-00CA-4B74-AB7C-CD8812C99AEF}">
      <dsp:nvSpPr>
        <dsp:cNvPr id="0" name=""/>
        <dsp:cNvSpPr/>
      </dsp:nvSpPr>
      <dsp:spPr>
        <a:xfrm>
          <a:off x="1776918" y="2460952"/>
          <a:ext cx="2956619"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dirty="0"/>
            <a:t>Instructor focus groups </a:t>
          </a:r>
        </a:p>
        <a:p>
          <a:pPr marL="0" lvl="0" indent="0" algn="ctr" defTabSz="622300">
            <a:lnSpc>
              <a:spcPct val="90000"/>
            </a:lnSpc>
            <a:spcBef>
              <a:spcPct val="0"/>
            </a:spcBef>
            <a:spcAft>
              <a:spcPct val="35000"/>
            </a:spcAft>
            <a:buNone/>
          </a:pPr>
          <a:r>
            <a:rPr lang="en-US" sz="1400" kern="1200" dirty="0"/>
            <a:t>(12/40 respondents)</a:t>
          </a:r>
        </a:p>
      </dsp:txBody>
      <dsp:txXfrm>
        <a:off x="1776918" y="2460952"/>
        <a:ext cx="2956619" cy="1325128"/>
      </dsp:txXfrm>
    </dsp:sp>
    <dsp:sp modelId="{152FB453-AA1C-4C6D-86AE-2A7A4BF73B8B}">
      <dsp:nvSpPr>
        <dsp:cNvPr id="0" name=""/>
        <dsp:cNvSpPr/>
      </dsp:nvSpPr>
      <dsp:spPr>
        <a:xfrm>
          <a:off x="3255228" y="2082343"/>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9CEA29-8429-48CF-B30A-81626D4345E2}">
      <dsp:nvSpPr>
        <dsp:cNvPr id="0" name=""/>
        <dsp:cNvSpPr/>
      </dsp:nvSpPr>
      <dsp:spPr>
        <a:xfrm>
          <a:off x="3217367" y="2385230"/>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73129-181E-4CDA-8814-F1E5000C8C53}">
      <dsp:nvSpPr>
        <dsp:cNvPr id="0" name=""/>
        <dsp:cNvSpPr/>
      </dsp:nvSpPr>
      <dsp:spPr>
        <a:xfrm>
          <a:off x="4142214" y="1703736"/>
          <a:ext cx="1773971" cy="378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latin typeface="Tw Cen MT" panose="020B0602020104020603" pitchFamily="34" charset="0"/>
            </a:rPr>
            <a:t>Jul 2022</a:t>
          </a:r>
        </a:p>
      </dsp:txBody>
      <dsp:txXfrm>
        <a:off x="4142214" y="1703736"/>
        <a:ext cx="1773971" cy="378608"/>
      </dsp:txXfrm>
    </dsp:sp>
    <dsp:sp modelId="{5A20FA73-3A21-4484-9105-C650E9C6EB1C}">
      <dsp:nvSpPr>
        <dsp:cNvPr id="0" name=""/>
        <dsp:cNvSpPr/>
      </dsp:nvSpPr>
      <dsp:spPr>
        <a:xfrm>
          <a:off x="3550890" y="0"/>
          <a:ext cx="2956619"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dirty="0"/>
            <a:t>Alternative Assessment Toolkit released</a:t>
          </a:r>
        </a:p>
      </dsp:txBody>
      <dsp:txXfrm>
        <a:off x="3550890" y="0"/>
        <a:ext cx="2956619" cy="1325128"/>
      </dsp:txXfrm>
    </dsp:sp>
    <dsp:sp modelId="{26F3F9B3-7461-4A61-97B5-AF1F062A6A31}">
      <dsp:nvSpPr>
        <dsp:cNvPr id="0" name=""/>
        <dsp:cNvSpPr/>
      </dsp:nvSpPr>
      <dsp:spPr>
        <a:xfrm>
          <a:off x="5029199" y="1400849"/>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D3676B-B35C-4F1B-B891-E6A623B39C7E}">
      <dsp:nvSpPr>
        <dsp:cNvPr id="0" name=""/>
        <dsp:cNvSpPr/>
      </dsp:nvSpPr>
      <dsp:spPr>
        <a:xfrm>
          <a:off x="4991339" y="1325128"/>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37457-9C59-4172-BCA9-F6DD3F8790D5}">
      <dsp:nvSpPr>
        <dsp:cNvPr id="0" name=""/>
        <dsp:cNvSpPr/>
      </dsp:nvSpPr>
      <dsp:spPr>
        <a:xfrm>
          <a:off x="5916185" y="1703735"/>
          <a:ext cx="1773971" cy="378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latin typeface="Tw Cen MT" panose="020B0602020104020603" pitchFamily="34" charset="0"/>
            </a:rPr>
            <a:t>Jan-Feb 2023</a:t>
          </a:r>
        </a:p>
      </dsp:txBody>
      <dsp:txXfrm>
        <a:off x="5916185" y="1703735"/>
        <a:ext cx="1773971" cy="378608"/>
      </dsp:txXfrm>
    </dsp:sp>
    <dsp:sp modelId="{FDB65D9B-1D75-443C-BEF8-109339A014F9}">
      <dsp:nvSpPr>
        <dsp:cNvPr id="0" name=""/>
        <dsp:cNvSpPr/>
      </dsp:nvSpPr>
      <dsp:spPr>
        <a:xfrm>
          <a:off x="5324861" y="2460952"/>
          <a:ext cx="2956619"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dirty="0"/>
            <a:t>Student survey (181/525 respondents)</a:t>
          </a:r>
        </a:p>
      </dsp:txBody>
      <dsp:txXfrm>
        <a:off x="5324861" y="2460952"/>
        <a:ext cx="2956619" cy="1325128"/>
      </dsp:txXfrm>
    </dsp:sp>
    <dsp:sp modelId="{CA5E20EB-82C1-48EB-94ED-CE7DA89B43C2}">
      <dsp:nvSpPr>
        <dsp:cNvPr id="0" name=""/>
        <dsp:cNvSpPr/>
      </dsp:nvSpPr>
      <dsp:spPr>
        <a:xfrm>
          <a:off x="6803171" y="2082343"/>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2DE1D64-24D2-43CD-B852-43FDF8357ACE}">
      <dsp:nvSpPr>
        <dsp:cNvPr id="0" name=""/>
        <dsp:cNvSpPr/>
      </dsp:nvSpPr>
      <dsp:spPr>
        <a:xfrm>
          <a:off x="6765310" y="2385230"/>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E26B25-34EE-4A13-95C3-6065A47446D8}">
      <dsp:nvSpPr>
        <dsp:cNvPr id="0" name=""/>
        <dsp:cNvSpPr/>
      </dsp:nvSpPr>
      <dsp:spPr>
        <a:xfrm rot="5400000">
          <a:off x="8387839" y="1006054"/>
          <a:ext cx="378608" cy="1773971"/>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latin typeface="Tw Cen MT" panose="020B0602020104020603" pitchFamily="34" charset="0"/>
            </a:rPr>
            <a:t>Mar 2023</a:t>
          </a:r>
        </a:p>
      </dsp:txBody>
      <dsp:txXfrm rot="-5400000">
        <a:off x="7690158" y="1722217"/>
        <a:ext cx="1755489" cy="341644"/>
      </dsp:txXfrm>
    </dsp:sp>
    <dsp:sp modelId="{A0962672-03C1-4C68-85D7-4C87C6B19C69}">
      <dsp:nvSpPr>
        <dsp:cNvPr id="0" name=""/>
        <dsp:cNvSpPr/>
      </dsp:nvSpPr>
      <dsp:spPr>
        <a:xfrm>
          <a:off x="7098833" y="0"/>
          <a:ext cx="2956619" cy="1325128"/>
        </a:xfrm>
        <a:prstGeom prst="rect">
          <a:avLst/>
        </a:prstGeom>
        <a:noFill/>
        <a:ln>
          <a:noFill/>
        </a:ln>
        <a:effectLst/>
      </dsp:spPr>
      <dsp:style>
        <a:lnRef idx="0">
          <a:scrgbClr r="0" g="0" b="0"/>
        </a:lnRef>
        <a:fillRef idx="0">
          <a:scrgbClr r="0" g="0" b="0"/>
        </a:fillRef>
        <a:effectRef idx="0">
          <a:scrgbClr r="0" g="0" b="0"/>
        </a:effectRef>
        <a:fontRef idx="minor"/>
      </dsp:style>
    </dsp:sp>
    <dsp:sp modelId="{CA82F61C-8FA9-425F-A01A-AB14E0390B68}">
      <dsp:nvSpPr>
        <dsp:cNvPr id="0" name=""/>
        <dsp:cNvSpPr/>
      </dsp:nvSpPr>
      <dsp:spPr>
        <a:xfrm>
          <a:off x="8577143" y="1400849"/>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8D5960E-3F3B-45D8-BE8D-26EB84708AE2}">
      <dsp:nvSpPr>
        <dsp:cNvPr id="0" name=""/>
        <dsp:cNvSpPr/>
      </dsp:nvSpPr>
      <dsp:spPr>
        <a:xfrm>
          <a:off x="8539282" y="1325128"/>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A28C9-13AE-46AC-BAEE-469D8DA4E1B6}" type="datetimeFigureOut">
              <a:rPr lang="en-CA" smtClean="0"/>
              <a:t>2023-05-31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57A1D-61EE-4BDD-9DF4-3C93F1C23D2A}" type="slidenum">
              <a:rPr lang="en-CA" smtClean="0"/>
              <a:t>‹#›</a:t>
            </a:fld>
            <a:endParaRPr lang="en-CA"/>
          </a:p>
        </p:txBody>
      </p:sp>
    </p:spTree>
    <p:extLst>
      <p:ext uri="{BB962C8B-B14F-4D97-AF65-F5344CB8AC3E}">
        <p14:creationId xmlns:p14="http://schemas.microsoft.com/office/powerpoint/2010/main" val="275734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Clr>
                <a:schemeClr val="tx1">
                  <a:lumMod val="85000"/>
                  <a:lumOff val="15000"/>
                </a:schemeClr>
              </a:buClr>
              <a:buFont typeface="Garamond" pitchFamily="18" charset="0"/>
              <a:buNone/>
            </a:pPr>
            <a:r>
              <a:rPr lang="en-US" dirty="0"/>
              <a:t>ELLE</a:t>
            </a:r>
          </a:p>
          <a:p>
            <a:pPr indent="-182880">
              <a:spcAft>
                <a:spcPts val="600"/>
              </a:spcAft>
              <a:buClr>
                <a:schemeClr val="tx1">
                  <a:lumMod val="85000"/>
                  <a:lumOff val="15000"/>
                </a:schemeClr>
              </a:buClr>
              <a:buFont typeface="Garamond" pitchFamily="18" charset="0"/>
              <a:buChar char="◦"/>
            </a:pPr>
            <a:r>
              <a:rPr lang="en-US" dirty="0"/>
              <a:t>note that putting more pressure on any one side is going to increase the likelihood of academic misconduct</a:t>
            </a:r>
          </a:p>
          <a:p>
            <a:pPr indent="-182880">
              <a:spcAft>
                <a:spcPts val="600"/>
              </a:spcAft>
              <a:buClr>
                <a:schemeClr val="tx1">
                  <a:lumMod val="85000"/>
                  <a:lumOff val="15000"/>
                </a:schemeClr>
              </a:buClr>
              <a:buFont typeface="Garamond" pitchFamily="18" charset="0"/>
              <a:buChar char="◦"/>
            </a:pPr>
            <a:r>
              <a:rPr lang="en-US" dirty="0"/>
              <a:t>-i.e., delivery model might not be the problem—increased stress changes students and makes them more likely to commit fraud</a:t>
            </a:r>
          </a:p>
          <a:p>
            <a:endParaRPr lang="en-CA" dirty="0"/>
          </a:p>
        </p:txBody>
      </p:sp>
      <p:sp>
        <p:nvSpPr>
          <p:cNvPr id="4" name="Slide Number Placeholder 3"/>
          <p:cNvSpPr>
            <a:spLocks noGrp="1"/>
          </p:cNvSpPr>
          <p:nvPr>
            <p:ph type="sldNum" sz="quarter" idx="5"/>
          </p:nvPr>
        </p:nvSpPr>
        <p:spPr/>
        <p:txBody>
          <a:bodyPr/>
          <a:lstStyle/>
          <a:p>
            <a:fld id="{065A2DEC-99C0-433D-95D1-F562088137BE}" type="slidenum">
              <a:rPr lang="en-CA" smtClean="0"/>
              <a:t>5</a:t>
            </a:fld>
            <a:endParaRPr lang="en-CA"/>
          </a:p>
        </p:txBody>
      </p:sp>
    </p:spTree>
    <p:extLst>
      <p:ext uri="{BB962C8B-B14F-4D97-AF65-F5344CB8AC3E}">
        <p14:creationId xmlns:p14="http://schemas.microsoft.com/office/powerpoint/2010/main" val="117828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ELLE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A2DEC-99C0-433D-95D1-F562088137B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0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5/31/2023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5/31/2023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20005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0950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5/31/2023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9468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19978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486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91467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5815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5/31/2023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263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5/31/2023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251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5/31/2023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5/31/2023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5/31/2023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5/31/2023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5/31/2023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5/31/2023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5/31/2023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5/31/2023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5/31/2023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5/31/2023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549834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scholarworks.waldenu.edu/cgi/viewcontent.cgi?article=1345&amp;context=jsbh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744179" y="4592567"/>
            <a:ext cx="6269347" cy="1021498"/>
          </a:xfrm>
        </p:spPr>
        <p:txBody>
          <a:bodyPr>
            <a:normAutofit fontScale="77500" lnSpcReduction="20000"/>
          </a:bodyPr>
          <a:lstStyle/>
          <a:p>
            <a:r>
              <a:rPr kumimoji="0" lang="en-US" sz="2900" b="0" i="0" u="none" strike="noStrike" kern="1200" cap="none" spc="-50" normalizeH="0" baseline="0" noProof="0" dirty="0">
                <a:ln>
                  <a:noFill/>
                </a:ln>
                <a:solidFill>
                  <a:srgbClr val="000000"/>
                </a:solidFill>
                <a:effectLst/>
                <a:uLnTx/>
                <a:uFillTx/>
                <a:latin typeface="Franklin Gothic Book" panose="020F0502020204030204"/>
                <a:ea typeface="+mj-ea"/>
                <a:cs typeface="+mj-cs"/>
              </a:rPr>
              <a:t>Students' Perspectives on Academic Integrity, Alternative Assessment, and Stress Management</a:t>
            </a:r>
            <a:endParaRPr lang="en-US" sz="2400" dirty="0">
              <a:solidFill>
                <a:schemeClr val="tx1">
                  <a:lumMod val="85000"/>
                  <a:lumOff val="15000"/>
                </a:schemeClr>
              </a:solidFill>
            </a:endParaRP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
        <p:nvSpPr>
          <p:cNvPr id="5" name="Title 4">
            <a:extLst>
              <a:ext uri="{FF2B5EF4-FFF2-40B4-BE49-F238E27FC236}">
                <a16:creationId xmlns:a16="http://schemas.microsoft.com/office/drawing/2014/main" id="{141ABC23-768A-D3D4-637D-2A698E258B49}"/>
              </a:ext>
            </a:extLst>
          </p:cNvPr>
          <p:cNvSpPr>
            <a:spLocks noGrp="1"/>
          </p:cNvSpPr>
          <p:nvPr>
            <p:ph type="ctrTitle"/>
          </p:nvPr>
        </p:nvSpPr>
        <p:spPr>
          <a:xfrm>
            <a:off x="744179" y="2096527"/>
            <a:ext cx="6400105" cy="2324926"/>
          </a:xfrm>
        </p:spPr>
        <p:txBody>
          <a:bodyPr>
            <a:normAutofit/>
          </a:bodyPr>
          <a:lstStyle/>
          <a:p>
            <a:r>
              <a:rPr lang="en-US" sz="5000" cap="all" dirty="0">
                <a:solidFill>
                  <a:srgbClr val="000000"/>
                </a:solidFill>
                <a:effectLst/>
                <a:latin typeface="Tw Cen MT" panose="020B0602020104020603" pitchFamily="34" charset="0"/>
              </a:rPr>
              <a:t>Navigating Change and </a:t>
            </a:r>
            <a:r>
              <a:rPr lang="en-US" sz="5000" cap="all" dirty="0">
                <a:solidFill>
                  <a:schemeClr val="tx1"/>
                </a:solidFill>
                <a:effectLst/>
                <a:latin typeface="Tw Cen MT" panose="020B0602020104020603" pitchFamily="34" charset="0"/>
              </a:rPr>
              <a:t>"Normalcy" </a:t>
            </a:r>
            <a:r>
              <a:rPr lang="en-US" sz="5000" cap="all" dirty="0">
                <a:solidFill>
                  <a:srgbClr val="000000"/>
                </a:solidFill>
                <a:effectLst/>
                <a:latin typeface="Tw Cen MT" panose="020B0602020104020603" pitchFamily="34" charset="0"/>
              </a:rPr>
              <a:t>in Online Learning</a:t>
            </a:r>
            <a:endParaRPr lang="en-CA" sz="5000" cap="all" dirty="0">
              <a:latin typeface="Tw Cen MT" panose="020B0602020104020603" pitchFamily="34" charset="0"/>
            </a:endParaRPr>
          </a:p>
        </p:txBody>
      </p:sp>
      <p:sp>
        <p:nvSpPr>
          <p:cNvPr id="7" name="TextBox 6">
            <a:extLst>
              <a:ext uri="{FF2B5EF4-FFF2-40B4-BE49-F238E27FC236}">
                <a16:creationId xmlns:a16="http://schemas.microsoft.com/office/drawing/2014/main" id="{30978CBC-4769-4281-54FF-0B6ED3E4909B}"/>
              </a:ext>
            </a:extLst>
          </p:cNvPr>
          <p:cNvSpPr txBox="1"/>
          <p:nvPr/>
        </p:nvSpPr>
        <p:spPr>
          <a:xfrm>
            <a:off x="6019139" y="5991148"/>
            <a:ext cx="5972815" cy="738664"/>
          </a:xfrm>
          <a:prstGeom prst="rect">
            <a:avLst/>
          </a:prstGeom>
          <a:noFill/>
        </p:spPr>
        <p:txBody>
          <a:bodyPr wrap="square" rtlCol="0">
            <a:spAutoFit/>
          </a:bodyPr>
          <a:lstStyle/>
          <a:p>
            <a:pPr algn="r"/>
            <a:r>
              <a:rPr lang="en-CA" sz="1400" dirty="0">
                <a:solidFill>
                  <a:schemeClr val="bg1"/>
                </a:solidFill>
                <a:latin typeface="Tw Cen MT" panose="020B0602020104020603" pitchFamily="34" charset="0"/>
              </a:rPr>
              <a:t>ELLE TING AND ANDY SELLWOOD</a:t>
            </a:r>
          </a:p>
          <a:p>
            <a:pPr algn="r"/>
            <a:r>
              <a:rPr lang="en-CA" sz="1400" dirty="0">
                <a:solidFill>
                  <a:schemeClr val="bg1"/>
                </a:solidFill>
                <a:latin typeface="Tw Cen MT" panose="020B0602020104020603" pitchFamily="34" charset="0"/>
              </a:rPr>
              <a:t>EDUCATIONAL TECHNOLOGY USERS’ GROUP (ETUG)</a:t>
            </a:r>
          </a:p>
          <a:p>
            <a:pPr algn="r"/>
            <a:r>
              <a:rPr lang="en-CA" sz="1400" dirty="0">
                <a:solidFill>
                  <a:schemeClr val="bg1"/>
                </a:solidFill>
                <a:latin typeface="Tw Cen MT" panose="020B0602020104020603" pitchFamily="34" charset="0"/>
              </a:rPr>
              <a:t>2023 JUNE 1</a:t>
            </a:r>
          </a:p>
        </p:txBody>
      </p:sp>
    </p:spTree>
    <p:extLst>
      <p:ext uri="{BB962C8B-B14F-4D97-AF65-F5344CB8AC3E}">
        <p14:creationId xmlns:p14="http://schemas.microsoft.com/office/powerpoint/2010/main" val="3912747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519FE58E-6A50-5C34-B41B-C44CE3B40469}"/>
              </a:ext>
            </a:extLst>
          </p:cNvPr>
          <p:cNvSpPr/>
          <p:nvPr/>
        </p:nvSpPr>
        <p:spPr>
          <a:xfrm>
            <a:off x="3666837" y="3874405"/>
            <a:ext cx="8160544" cy="2528992"/>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0717EE62-663E-5443-5522-1DE2FDF5A572}"/>
              </a:ext>
            </a:extLst>
          </p:cNvPr>
          <p:cNvSpPr>
            <a:spLocks noGrp="1"/>
          </p:cNvSpPr>
          <p:nvPr>
            <p:ph type="title"/>
          </p:nvPr>
        </p:nvSpPr>
        <p:spPr/>
        <p:txBody>
          <a:bodyPr>
            <a:normAutofit/>
          </a:bodyPr>
          <a:lstStyle/>
          <a:p>
            <a:pPr algn="ctr"/>
            <a:r>
              <a:rPr lang="en-US" sz="4400" cap="all" dirty="0">
                <a:latin typeface="Tw Cen MT" panose="020B0602020104020603" pitchFamily="34" charset="0"/>
              </a:rPr>
              <a:t>ACADEMIC FRAUD IS NOT THE NORM</a:t>
            </a:r>
            <a:endParaRPr lang="en-CA" sz="4400" cap="all" dirty="0">
              <a:latin typeface="Tw Cen MT" panose="020B0602020104020603" pitchFamily="34" charset="0"/>
            </a:endParaRPr>
          </a:p>
        </p:txBody>
      </p:sp>
      <p:sp>
        <p:nvSpPr>
          <p:cNvPr id="6" name="Content Placeholder 5">
            <a:extLst>
              <a:ext uri="{FF2B5EF4-FFF2-40B4-BE49-F238E27FC236}">
                <a16:creationId xmlns:a16="http://schemas.microsoft.com/office/drawing/2014/main" id="{9A2F811F-CD7B-648D-7391-7F5CB1FA98A6}"/>
              </a:ext>
            </a:extLst>
          </p:cNvPr>
          <p:cNvSpPr txBox="1">
            <a:spLocks/>
          </p:cNvSpPr>
          <p:nvPr/>
        </p:nvSpPr>
        <p:spPr>
          <a:xfrm>
            <a:off x="1607488" y="2111682"/>
            <a:ext cx="8097044" cy="244193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prstClr val="black"/>
                </a:solidFill>
              </a:rPr>
              <a:t>Students generally view academic fraud as an uncommon occurrence.</a:t>
            </a:r>
          </a:p>
          <a:p>
            <a:pPr marL="285750" indent="-285750">
              <a:buFont typeface="Arial" panose="020B0604020202020204" pitchFamily="34" charset="0"/>
              <a:buChar char="•"/>
            </a:pPr>
            <a:r>
              <a:rPr lang="en-US" sz="1800" dirty="0">
                <a:solidFill>
                  <a:prstClr val="black"/>
                </a:solidFill>
              </a:rPr>
              <a:t>The perceived overall </a:t>
            </a:r>
            <a:r>
              <a:rPr lang="en-US" sz="1800" i="1" dirty="0">
                <a:solidFill>
                  <a:prstClr val="black"/>
                </a:solidFill>
              </a:rPr>
              <a:t>frequency</a:t>
            </a:r>
            <a:r>
              <a:rPr lang="en-US" sz="1800" dirty="0">
                <a:solidFill>
                  <a:prstClr val="black"/>
                </a:solidFill>
              </a:rPr>
              <a:t> of academic misconduct has not changed in the last three years (51% in both 2020 and 2023).</a:t>
            </a:r>
          </a:p>
          <a:p>
            <a:pPr marL="285750" indent="-285750">
              <a:buFont typeface="Arial" panose="020B0604020202020204" pitchFamily="34" charset="0"/>
              <a:buChar char="•"/>
            </a:pPr>
            <a:r>
              <a:rPr lang="en-US" sz="1800" dirty="0">
                <a:solidFill>
                  <a:prstClr val="black"/>
                </a:solidFill>
              </a:rPr>
              <a:t>Like instructors, students believe that cheating is more likely to occur in take-home assignments.</a:t>
            </a:r>
          </a:p>
          <a:p>
            <a:endParaRPr lang="en-US" dirty="0">
              <a:solidFill>
                <a:prstClr val="black"/>
              </a:solidFill>
            </a:endParaRPr>
          </a:p>
        </p:txBody>
      </p:sp>
      <p:sp>
        <p:nvSpPr>
          <p:cNvPr id="7" name="TextBox 6">
            <a:extLst>
              <a:ext uri="{FF2B5EF4-FFF2-40B4-BE49-F238E27FC236}">
                <a16:creationId xmlns:a16="http://schemas.microsoft.com/office/drawing/2014/main" id="{09C9C7C3-145D-9F03-088F-E10C3A69CBDE}"/>
              </a:ext>
            </a:extLst>
          </p:cNvPr>
          <p:cNvSpPr txBox="1"/>
          <p:nvPr/>
        </p:nvSpPr>
        <p:spPr>
          <a:xfrm>
            <a:off x="3906946" y="3986074"/>
            <a:ext cx="7680325" cy="2585323"/>
          </a:xfrm>
          <a:prstGeom prst="rect">
            <a:avLst/>
          </a:prstGeom>
          <a:noFill/>
        </p:spPr>
        <p:txBody>
          <a:bodyPr wrap="square" rtlCol="0">
            <a:spAutoFit/>
          </a:bodyPr>
          <a:lstStyle/>
          <a:p>
            <a:r>
              <a:rPr lang="en-CA" sz="1600" b="1" dirty="0">
                <a:solidFill>
                  <a:schemeClr val="bg1"/>
                </a:solidFill>
                <a:latin typeface="Ink Free" panose="03080402000500000000" pitchFamily="66" charset="0"/>
              </a:rPr>
              <a:t>“Making tests more practical demonstration of skills/knowledge instead of simple regurgitation is best. It is very obvious when someone cheats or when they are not confident in the material.”</a:t>
            </a:r>
          </a:p>
          <a:p>
            <a:endParaRPr lang="en-CA" sz="1600" b="1" dirty="0">
              <a:solidFill>
                <a:schemeClr val="bg1"/>
              </a:solidFill>
              <a:latin typeface="Ink Free" panose="03080402000500000000" pitchFamily="66" charset="0"/>
            </a:endParaRPr>
          </a:p>
          <a:p>
            <a:r>
              <a:rPr lang="en-US" sz="1600" b="1" dirty="0">
                <a:solidFill>
                  <a:schemeClr val="bg1"/>
                </a:solidFill>
                <a:latin typeface="Ink Free" panose="03080402000500000000" pitchFamily="66" charset="0"/>
              </a:rPr>
              <a:t>“For online exams, the invigilators are watching, and we need to use two separate devices: one to monitor and one to do the exam on. It creates interruptions when the invigilator needs to tell us that we are no longer in the frame. If the instructor does not trust us, I would prefer to do the exam in-person and in silence. It is awkward having them watch us in this way.”</a:t>
            </a:r>
          </a:p>
          <a:p>
            <a:endParaRPr lang="en-CA" b="1" dirty="0">
              <a:solidFill>
                <a:schemeClr val="accent5"/>
              </a:solidFill>
              <a:latin typeface="Ink Free" panose="03080402000500000000" pitchFamily="66" charset="0"/>
            </a:endParaRPr>
          </a:p>
        </p:txBody>
      </p:sp>
    </p:spTree>
    <p:extLst>
      <p:ext uri="{BB962C8B-B14F-4D97-AF65-F5344CB8AC3E}">
        <p14:creationId xmlns:p14="http://schemas.microsoft.com/office/powerpoint/2010/main" val="3292039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55B70-6677-4604-8A54-8D093DB1264B}"/>
              </a:ext>
            </a:extLst>
          </p:cNvPr>
          <p:cNvSpPr/>
          <p:nvPr/>
        </p:nvSpPr>
        <p:spPr>
          <a:xfrm>
            <a:off x="2545701" y="339770"/>
            <a:ext cx="7100598" cy="1446550"/>
          </a:xfrm>
          <a:prstGeom prst="rect">
            <a:avLst/>
          </a:prstGeom>
        </p:spPr>
        <p:txBody>
          <a:bodyPr wrap="none">
            <a:spAutoFit/>
          </a:bodyPr>
          <a:lstStyle/>
          <a:p>
            <a:pPr algn="ctr"/>
            <a:r>
              <a:rPr lang="en-CA" sz="4400" cap="all" dirty="0">
                <a:solidFill>
                  <a:schemeClr val="bg1"/>
                </a:solidFill>
                <a:latin typeface="Tw Cen MT" panose="020B0602020104020603" pitchFamily="34" charset="0"/>
              </a:rPr>
              <a:t>What </a:t>
            </a:r>
            <a:r>
              <a:rPr lang="en-CA" sz="4400" cap="all" dirty="0">
                <a:solidFill>
                  <a:schemeClr val="tx2"/>
                </a:solidFill>
                <a:latin typeface="Tw Cen MT" panose="020B0602020104020603" pitchFamily="34" charset="0"/>
              </a:rPr>
              <a:t>motivates</a:t>
            </a:r>
            <a:r>
              <a:rPr lang="en-CA" sz="4400" cap="all" dirty="0">
                <a:solidFill>
                  <a:schemeClr val="bg1"/>
                </a:solidFill>
                <a:latin typeface="Tw Cen MT" panose="020B0602020104020603" pitchFamily="34" charset="0"/>
              </a:rPr>
              <a:t> students </a:t>
            </a:r>
          </a:p>
          <a:p>
            <a:pPr algn="ctr"/>
            <a:r>
              <a:rPr lang="en-CA" sz="4400" cap="all" dirty="0">
                <a:solidFill>
                  <a:schemeClr val="bg1"/>
                </a:solidFill>
                <a:latin typeface="Tw Cen MT" panose="020B0602020104020603" pitchFamily="34" charset="0"/>
              </a:rPr>
              <a:t>to take shortcuts?</a:t>
            </a:r>
          </a:p>
        </p:txBody>
      </p:sp>
      <p:sp>
        <p:nvSpPr>
          <p:cNvPr id="5" name="Rectangle 4">
            <a:extLst>
              <a:ext uri="{FF2B5EF4-FFF2-40B4-BE49-F238E27FC236}">
                <a16:creationId xmlns:a16="http://schemas.microsoft.com/office/drawing/2014/main" id="{E0D2DFFA-2AE7-47E4-9E5B-9E9F50FBC0DF}"/>
              </a:ext>
            </a:extLst>
          </p:cNvPr>
          <p:cNvSpPr/>
          <p:nvPr/>
        </p:nvSpPr>
        <p:spPr>
          <a:xfrm>
            <a:off x="2327236" y="2151727"/>
            <a:ext cx="8247529" cy="3477875"/>
          </a:xfrm>
          <a:prstGeom prst="rect">
            <a:avLst/>
          </a:prstGeom>
        </p:spPr>
        <p:txBody>
          <a:bodyPr wrap="square">
            <a:spAutoFit/>
          </a:bodyPr>
          <a:lstStyle/>
          <a:p>
            <a:pPr marL="342900" indent="-342900">
              <a:buFont typeface="Arial" panose="020B0604020202020204" pitchFamily="34" charset="0"/>
              <a:buChar char="•"/>
            </a:pPr>
            <a:r>
              <a:rPr lang="en-CA" sz="2000" i="1" dirty="0">
                <a:solidFill>
                  <a:schemeClr val="bg1"/>
                </a:solidFill>
              </a:rPr>
              <a:t>Too much focus on grade as opposed to learning the material</a:t>
            </a:r>
          </a:p>
          <a:p>
            <a:pPr marL="800100" lvl="1" indent="-342900">
              <a:buFont typeface="Courier New" panose="02070309020205020404" pitchFamily="49" charset="0"/>
              <a:buChar char="o"/>
            </a:pPr>
            <a:r>
              <a:rPr lang="en-CA" sz="2000" dirty="0">
                <a:solidFill>
                  <a:schemeClr val="bg1"/>
                </a:solidFill>
              </a:rPr>
              <a:t>Students who want to learn the material do not take short cuts</a:t>
            </a:r>
          </a:p>
          <a:p>
            <a:pPr marL="800100" lvl="1" indent="-342900">
              <a:buFont typeface="Courier New" panose="02070309020205020404" pitchFamily="49" charset="0"/>
              <a:buChar char="o"/>
            </a:pPr>
            <a:r>
              <a:rPr lang="en-CA" sz="2000" dirty="0">
                <a:solidFill>
                  <a:schemeClr val="bg1"/>
                </a:solidFill>
              </a:rPr>
              <a:t>Depends on what the student’s ultimate goal is</a:t>
            </a:r>
          </a:p>
          <a:p>
            <a:pPr lvl="1"/>
            <a:endParaRPr lang="en-CA" sz="2000" dirty="0">
              <a:solidFill>
                <a:schemeClr val="bg1"/>
              </a:solidFill>
            </a:endParaRPr>
          </a:p>
          <a:p>
            <a:pPr marL="342900" indent="-342900">
              <a:buFont typeface="Arial" panose="020B0604020202020204" pitchFamily="34" charset="0"/>
              <a:buChar char="•"/>
            </a:pPr>
            <a:r>
              <a:rPr lang="en-CA" sz="2000" i="1" dirty="0">
                <a:solidFill>
                  <a:schemeClr val="bg1"/>
                </a:solidFill>
              </a:rPr>
              <a:t>Lack of preparation/time management</a:t>
            </a:r>
          </a:p>
          <a:p>
            <a:endParaRPr lang="en-CA" sz="2000" dirty="0">
              <a:solidFill>
                <a:schemeClr val="bg1"/>
              </a:solidFill>
            </a:endParaRPr>
          </a:p>
          <a:p>
            <a:pPr marL="342900" indent="-342900">
              <a:buFont typeface="Arial" panose="020B0604020202020204" pitchFamily="34" charset="0"/>
              <a:buChar char="•"/>
            </a:pPr>
            <a:r>
              <a:rPr lang="en-CA" sz="2000" i="1" dirty="0">
                <a:solidFill>
                  <a:schemeClr val="bg1"/>
                </a:solidFill>
              </a:rPr>
              <a:t>Pressure</a:t>
            </a:r>
          </a:p>
          <a:p>
            <a:pPr marL="800100" lvl="1" indent="-342900">
              <a:buFont typeface="Courier New" panose="02070309020205020404" pitchFamily="49" charset="0"/>
              <a:buChar char="o"/>
            </a:pPr>
            <a:r>
              <a:rPr lang="en-CA" sz="2000" dirty="0">
                <a:solidFill>
                  <a:schemeClr val="bg1"/>
                </a:solidFill>
              </a:rPr>
              <a:t>Institutional focus on GPAs</a:t>
            </a:r>
          </a:p>
          <a:p>
            <a:pPr marL="800100" lvl="1" indent="-342900">
              <a:buFont typeface="Courier New" panose="02070309020205020404" pitchFamily="49" charset="0"/>
              <a:buChar char="o"/>
            </a:pPr>
            <a:r>
              <a:rPr lang="en-CA" sz="2000" dirty="0">
                <a:solidFill>
                  <a:schemeClr val="bg1"/>
                </a:solidFill>
              </a:rPr>
              <a:t>Peer pressure – don’t want to be singled out or feel left behind</a:t>
            </a:r>
          </a:p>
          <a:p>
            <a:pPr lvl="1"/>
            <a:endParaRPr lang="en-CA" sz="2000" dirty="0">
              <a:solidFill>
                <a:schemeClr val="bg1"/>
              </a:solidFill>
            </a:endParaRPr>
          </a:p>
          <a:p>
            <a:pPr marL="342900" indent="-342900">
              <a:buFont typeface="Arial" panose="020B0604020202020204" pitchFamily="34" charset="0"/>
              <a:buChar char="•"/>
            </a:pPr>
            <a:r>
              <a:rPr lang="en-CA" sz="2000" i="1" dirty="0">
                <a:solidFill>
                  <a:schemeClr val="bg1"/>
                </a:solidFill>
              </a:rPr>
              <a:t>Assessment design</a:t>
            </a:r>
          </a:p>
        </p:txBody>
      </p:sp>
      <p:sp>
        <p:nvSpPr>
          <p:cNvPr id="6" name="Rectangle 5">
            <a:extLst>
              <a:ext uri="{FF2B5EF4-FFF2-40B4-BE49-F238E27FC236}">
                <a16:creationId xmlns:a16="http://schemas.microsoft.com/office/drawing/2014/main" id="{FFD64FFE-3865-4BBF-B887-A187F44C9F4F}"/>
              </a:ext>
            </a:extLst>
          </p:cNvPr>
          <p:cNvSpPr/>
          <p:nvPr/>
        </p:nvSpPr>
        <p:spPr>
          <a:xfrm>
            <a:off x="4211420" y="339770"/>
            <a:ext cx="2803781" cy="769441"/>
          </a:xfrm>
          <a:prstGeom prst="rect">
            <a:avLst/>
          </a:prstGeom>
        </p:spPr>
        <p:txBody>
          <a:bodyPr wrap="none">
            <a:spAutoFit/>
          </a:bodyPr>
          <a:lstStyle/>
          <a:p>
            <a:r>
              <a:rPr lang="en-CA" sz="4400" cap="all" dirty="0">
                <a:solidFill>
                  <a:schemeClr val="accent1"/>
                </a:solidFill>
                <a:latin typeface="Tw Cen MT" panose="020B0602020104020603" pitchFamily="34" charset="0"/>
              </a:rPr>
              <a:t>MOTIVATES</a:t>
            </a:r>
          </a:p>
        </p:txBody>
      </p:sp>
    </p:spTree>
    <p:extLst>
      <p:ext uri="{BB962C8B-B14F-4D97-AF65-F5344CB8AC3E}">
        <p14:creationId xmlns:p14="http://schemas.microsoft.com/office/powerpoint/2010/main" val="41942039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0C10-ACC9-891C-E33D-12AEFA750785}"/>
              </a:ext>
            </a:extLst>
          </p:cNvPr>
          <p:cNvSpPr>
            <a:spLocks noGrp="1"/>
          </p:cNvSpPr>
          <p:nvPr>
            <p:ph type="title" idx="4294967295"/>
          </p:nvPr>
        </p:nvSpPr>
        <p:spPr>
          <a:xfrm>
            <a:off x="1066800" y="306191"/>
            <a:ext cx="10058400" cy="1449387"/>
          </a:xfrm>
        </p:spPr>
        <p:txBody>
          <a:bodyPr/>
          <a:lstStyle/>
          <a:p>
            <a:pPr algn="ctr"/>
            <a:r>
              <a:rPr lang="en-CA" b="1" dirty="0">
                <a:solidFill>
                  <a:schemeClr val="tx1"/>
                </a:solidFill>
                <a:latin typeface="Ink Free" panose="03080402000500000000" pitchFamily="66" charset="0"/>
              </a:rPr>
              <a:t>Please connect with us…</a:t>
            </a:r>
          </a:p>
        </p:txBody>
      </p:sp>
      <p:sp>
        <p:nvSpPr>
          <p:cNvPr id="7" name="Speech Bubble: Rectangle 6">
            <a:extLst>
              <a:ext uri="{FF2B5EF4-FFF2-40B4-BE49-F238E27FC236}">
                <a16:creationId xmlns:a16="http://schemas.microsoft.com/office/drawing/2014/main" id="{D7E209D8-4D13-FA6B-D967-5000BFACB6C8}"/>
              </a:ext>
            </a:extLst>
          </p:cNvPr>
          <p:cNvSpPr/>
          <p:nvPr/>
        </p:nvSpPr>
        <p:spPr>
          <a:xfrm flipH="1">
            <a:off x="2432403" y="2008291"/>
            <a:ext cx="2924687" cy="1553823"/>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Graphic 3" descr="Child with short hair">
            <a:extLst>
              <a:ext uri="{FF2B5EF4-FFF2-40B4-BE49-F238E27FC236}">
                <a16:creationId xmlns:a16="http://schemas.microsoft.com/office/drawing/2014/main" id="{0AB7D95E-1945-6F21-FDF2-B0AD0783CC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6893" y="2218966"/>
            <a:ext cx="826223" cy="1058182"/>
          </a:xfrm>
          <a:prstGeom prst="rect">
            <a:avLst/>
          </a:prstGeom>
        </p:spPr>
      </p:pic>
      <p:sp>
        <p:nvSpPr>
          <p:cNvPr id="10" name="Speech Bubble: Rectangle 9">
            <a:extLst>
              <a:ext uri="{FF2B5EF4-FFF2-40B4-BE49-F238E27FC236}">
                <a16:creationId xmlns:a16="http://schemas.microsoft.com/office/drawing/2014/main" id="{FA802423-7995-64E5-69D6-89AD76301D73}"/>
              </a:ext>
            </a:extLst>
          </p:cNvPr>
          <p:cNvSpPr/>
          <p:nvPr/>
        </p:nvSpPr>
        <p:spPr>
          <a:xfrm flipH="1">
            <a:off x="7119858" y="2008291"/>
            <a:ext cx="2924687" cy="1553823"/>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Graphic 8" descr="Woman with long hair">
            <a:extLst>
              <a:ext uri="{FF2B5EF4-FFF2-40B4-BE49-F238E27FC236}">
                <a16:creationId xmlns:a16="http://schemas.microsoft.com/office/drawing/2014/main" id="{1FF945F7-FF07-DBFC-3E1C-0B5C3CE0EE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82582" y="2112726"/>
            <a:ext cx="1211342" cy="1449388"/>
          </a:xfrm>
          <a:prstGeom prst="rect">
            <a:avLst/>
          </a:prstGeom>
        </p:spPr>
      </p:pic>
      <p:pic>
        <p:nvPicPr>
          <p:cNvPr id="16" name="Graphic 15" descr="Small round eyeglasses">
            <a:extLst>
              <a:ext uri="{FF2B5EF4-FFF2-40B4-BE49-F238E27FC236}">
                <a16:creationId xmlns:a16="http://schemas.microsoft.com/office/drawing/2014/main" id="{9072D19A-D002-F000-1E7F-3B0BB76426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9917" y="2667845"/>
            <a:ext cx="826223" cy="288522"/>
          </a:xfrm>
          <a:prstGeom prst="rect">
            <a:avLst/>
          </a:prstGeom>
        </p:spPr>
      </p:pic>
      <p:pic>
        <p:nvPicPr>
          <p:cNvPr id="18" name="Graphic 17" descr="A round eyeglasses">
            <a:extLst>
              <a:ext uri="{FF2B5EF4-FFF2-40B4-BE49-F238E27FC236}">
                <a16:creationId xmlns:a16="http://schemas.microsoft.com/office/drawing/2014/main" id="{C3301D36-67EA-C9C7-3B6D-911B9DBF9C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6800" y="2578558"/>
            <a:ext cx="794038" cy="281755"/>
          </a:xfrm>
          <a:prstGeom prst="rect">
            <a:avLst/>
          </a:prstGeom>
        </p:spPr>
      </p:pic>
      <p:pic>
        <p:nvPicPr>
          <p:cNvPr id="21" name="Graphic 20" descr="Smiling face with closed eyes">
            <a:extLst>
              <a:ext uri="{FF2B5EF4-FFF2-40B4-BE49-F238E27FC236}">
                <a16:creationId xmlns:a16="http://schemas.microsoft.com/office/drawing/2014/main" id="{2D7834AD-16AB-38FC-6B4C-2E08BDABF8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49767" y="2598470"/>
            <a:ext cx="478799" cy="523687"/>
          </a:xfrm>
          <a:prstGeom prst="rect">
            <a:avLst/>
          </a:prstGeom>
        </p:spPr>
      </p:pic>
      <p:pic>
        <p:nvPicPr>
          <p:cNvPr id="23" name="Graphic 22" descr="A face with closed eyes">
            <a:extLst>
              <a:ext uri="{FF2B5EF4-FFF2-40B4-BE49-F238E27FC236}">
                <a16:creationId xmlns:a16="http://schemas.microsoft.com/office/drawing/2014/main" id="{D5D71357-94CD-A167-5701-AB9CCE1390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41736" y="2555273"/>
            <a:ext cx="469181" cy="469181"/>
          </a:xfrm>
          <a:prstGeom prst="rect">
            <a:avLst/>
          </a:prstGeom>
        </p:spPr>
      </p:pic>
      <p:sp>
        <p:nvSpPr>
          <p:cNvPr id="24" name="TextBox 23">
            <a:extLst>
              <a:ext uri="{FF2B5EF4-FFF2-40B4-BE49-F238E27FC236}">
                <a16:creationId xmlns:a16="http://schemas.microsoft.com/office/drawing/2014/main" id="{53E55A1D-F0D8-0213-F179-80FEC955AA04}"/>
              </a:ext>
            </a:extLst>
          </p:cNvPr>
          <p:cNvSpPr txBox="1"/>
          <p:nvPr/>
        </p:nvSpPr>
        <p:spPr>
          <a:xfrm>
            <a:off x="3496140" y="2537382"/>
            <a:ext cx="2050473" cy="584775"/>
          </a:xfrm>
          <a:prstGeom prst="rect">
            <a:avLst/>
          </a:prstGeom>
          <a:noFill/>
        </p:spPr>
        <p:txBody>
          <a:bodyPr wrap="square" rtlCol="0">
            <a:spAutoFit/>
          </a:bodyPr>
          <a:lstStyle/>
          <a:p>
            <a:r>
              <a:rPr lang="en-CA" sz="1600" dirty="0">
                <a:solidFill>
                  <a:schemeClr val="bg1"/>
                </a:solidFill>
                <a:latin typeface="Tw Cen MT" panose="020B0602020104020603" pitchFamily="34" charset="0"/>
              </a:rPr>
              <a:t>ANDY SELLWOOD</a:t>
            </a:r>
          </a:p>
          <a:p>
            <a:r>
              <a:rPr lang="en-CA" sz="1600" dirty="0">
                <a:solidFill>
                  <a:schemeClr val="bg1"/>
                </a:solidFill>
                <a:latin typeface="Tw Cen MT" panose="020B0602020104020603" pitchFamily="34" charset="0"/>
              </a:rPr>
              <a:t>asellwood@vcc.ca</a:t>
            </a:r>
          </a:p>
        </p:txBody>
      </p:sp>
      <p:sp>
        <p:nvSpPr>
          <p:cNvPr id="25" name="TextBox 24">
            <a:extLst>
              <a:ext uri="{FF2B5EF4-FFF2-40B4-BE49-F238E27FC236}">
                <a16:creationId xmlns:a16="http://schemas.microsoft.com/office/drawing/2014/main" id="{146B41D5-1CE2-4133-4B6C-BFA5C9CA19CD}"/>
              </a:ext>
            </a:extLst>
          </p:cNvPr>
          <p:cNvSpPr txBox="1"/>
          <p:nvPr/>
        </p:nvSpPr>
        <p:spPr>
          <a:xfrm>
            <a:off x="8444378" y="2545032"/>
            <a:ext cx="2050473" cy="584775"/>
          </a:xfrm>
          <a:prstGeom prst="rect">
            <a:avLst/>
          </a:prstGeom>
          <a:noFill/>
        </p:spPr>
        <p:txBody>
          <a:bodyPr wrap="square" rtlCol="0">
            <a:spAutoFit/>
          </a:bodyPr>
          <a:lstStyle/>
          <a:p>
            <a:r>
              <a:rPr lang="en-CA" sz="1600" dirty="0">
                <a:solidFill>
                  <a:schemeClr val="bg1"/>
                </a:solidFill>
                <a:latin typeface="Tw Cen MT" panose="020B0602020104020603" pitchFamily="34" charset="0"/>
              </a:rPr>
              <a:t>ELLE TING</a:t>
            </a:r>
          </a:p>
          <a:p>
            <a:r>
              <a:rPr lang="en-CA" sz="1600" dirty="0">
                <a:solidFill>
                  <a:schemeClr val="bg1"/>
                </a:solidFill>
                <a:latin typeface="Tw Cen MT" panose="020B0602020104020603" pitchFamily="34" charset="0"/>
              </a:rPr>
              <a:t>eting@bccat.ca</a:t>
            </a:r>
          </a:p>
        </p:txBody>
      </p:sp>
      <p:sp>
        <p:nvSpPr>
          <p:cNvPr id="26" name="Title 1">
            <a:extLst>
              <a:ext uri="{FF2B5EF4-FFF2-40B4-BE49-F238E27FC236}">
                <a16:creationId xmlns:a16="http://schemas.microsoft.com/office/drawing/2014/main" id="{168350F8-6615-CDC9-8A21-4E4E514D0C44}"/>
              </a:ext>
            </a:extLst>
          </p:cNvPr>
          <p:cNvSpPr txBox="1">
            <a:spLocks/>
          </p:cNvSpPr>
          <p:nvPr/>
        </p:nvSpPr>
        <p:spPr>
          <a:xfrm>
            <a:off x="5015345" y="3919261"/>
            <a:ext cx="10058400" cy="14493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CA" b="1" dirty="0">
                <a:solidFill>
                  <a:schemeClr val="tx1"/>
                </a:solidFill>
                <a:latin typeface="Ink Free" panose="03080402000500000000" pitchFamily="66" charset="0"/>
              </a:rPr>
              <a:t>Thank you!</a:t>
            </a:r>
          </a:p>
        </p:txBody>
      </p:sp>
    </p:spTree>
    <p:extLst>
      <p:ext uri="{BB962C8B-B14F-4D97-AF65-F5344CB8AC3E}">
        <p14:creationId xmlns:p14="http://schemas.microsoft.com/office/powerpoint/2010/main" val="3216837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2062492-7ED7-AC64-8E36-FFE7EC806FB3}"/>
              </a:ext>
            </a:extLst>
          </p:cNvPr>
          <p:cNvSpPr>
            <a:spLocks noGrp="1"/>
          </p:cNvSpPr>
          <p:nvPr>
            <p:ph type="title"/>
          </p:nvPr>
        </p:nvSpPr>
        <p:spPr>
          <a:xfrm>
            <a:off x="504000" y="648000"/>
            <a:ext cx="3659246" cy="2850319"/>
          </a:xfrm>
        </p:spPr>
        <p:txBody>
          <a:bodyPr vert="horz" lIns="91440" tIns="45720" rIns="91440" bIns="45720" rtlCol="0" anchor="b">
            <a:normAutofit/>
          </a:bodyPr>
          <a:lstStyle/>
          <a:p>
            <a:r>
              <a:rPr lang="en-US" sz="5400" dirty="0">
                <a:latin typeface="Tw Cen MT" panose="020B0602020104020603" pitchFamily="34" charset="0"/>
              </a:rPr>
              <a:t>SPECIAL THANKS…</a:t>
            </a:r>
          </a:p>
        </p:txBody>
      </p:sp>
      <p:cxnSp>
        <p:nvCxnSpPr>
          <p:cNvPr id="27" name="Straight Connector 26">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39061FB-1FAB-D5E3-DE39-AE7779E51629}"/>
              </a:ext>
            </a:extLst>
          </p:cNvPr>
          <p:cNvSpPr/>
          <p:nvPr/>
        </p:nvSpPr>
        <p:spPr>
          <a:xfrm>
            <a:off x="4562573" y="4326903"/>
            <a:ext cx="6627043" cy="30164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D0DB3D1A-D30D-5232-B07E-A35938A99AA2}"/>
              </a:ext>
            </a:extLst>
          </p:cNvPr>
          <p:cNvSpPr txBox="1"/>
          <p:nvPr/>
        </p:nvSpPr>
        <p:spPr>
          <a:xfrm>
            <a:off x="5920509" y="1389110"/>
            <a:ext cx="5269107" cy="4524315"/>
          </a:xfrm>
          <a:prstGeom prst="rect">
            <a:avLst/>
          </a:prstGeom>
          <a:noFill/>
        </p:spPr>
        <p:txBody>
          <a:bodyPr wrap="square" rtlCol="0">
            <a:spAutoFit/>
          </a:bodyPr>
          <a:lstStyle/>
          <a:p>
            <a:pPr marL="285750" indent="-285750">
              <a:buFont typeface="Arial" panose="020B0604020202020204" pitchFamily="34" charset="0"/>
              <a:buChar char="•"/>
            </a:pPr>
            <a:r>
              <a:rPr lang="en-CA" sz="2400" cap="all" dirty="0">
                <a:solidFill>
                  <a:schemeClr val="accent1"/>
                </a:solidFill>
              </a:rPr>
              <a:t>Shaun Wong</a:t>
            </a:r>
            <a:r>
              <a:rPr lang="en-CA" sz="2400" dirty="0">
                <a:solidFill>
                  <a:schemeClr val="accent1"/>
                </a:solidFill>
              </a:rPr>
              <a:t> </a:t>
            </a:r>
          </a:p>
          <a:p>
            <a:r>
              <a:rPr lang="en-CA" sz="2400" dirty="0"/>
              <a:t>	Senior Research Analyst, </a:t>
            </a:r>
          </a:p>
          <a:p>
            <a:r>
              <a:rPr lang="en-CA" sz="2400" dirty="0"/>
              <a:t>	VCC Institutional Research </a:t>
            </a:r>
          </a:p>
          <a:p>
            <a:endParaRPr lang="en-CA" sz="2400" dirty="0"/>
          </a:p>
          <a:p>
            <a:pPr marL="285750" indent="-285750">
              <a:buFont typeface="Arial" panose="020B0604020202020204" pitchFamily="34" charset="0"/>
              <a:buChar char="•"/>
            </a:pPr>
            <a:r>
              <a:rPr lang="en-CA" sz="2400" cap="all" dirty="0" err="1">
                <a:solidFill>
                  <a:schemeClr val="accent1"/>
                </a:solidFill>
              </a:rPr>
              <a:t>Tanny</a:t>
            </a:r>
            <a:r>
              <a:rPr lang="en-CA" sz="2400" cap="all" dirty="0">
                <a:solidFill>
                  <a:schemeClr val="accent1"/>
                </a:solidFill>
              </a:rPr>
              <a:t> Marks</a:t>
            </a:r>
            <a:endParaRPr lang="en-CA" sz="2400" dirty="0">
              <a:solidFill>
                <a:schemeClr val="accent1"/>
              </a:solidFill>
            </a:endParaRPr>
          </a:p>
          <a:p>
            <a:r>
              <a:rPr lang="en-CA" sz="2400" dirty="0"/>
              <a:t>	VCC Arbiter of Student Services</a:t>
            </a:r>
          </a:p>
          <a:p>
            <a:endParaRPr lang="en-CA" sz="2400" dirty="0"/>
          </a:p>
          <a:p>
            <a:pPr marL="285750" indent="-285750">
              <a:buFont typeface="Arial" panose="020B0604020202020204" pitchFamily="34" charset="0"/>
              <a:buChar char="•"/>
            </a:pPr>
            <a:r>
              <a:rPr lang="en-CA" sz="2400" dirty="0"/>
              <a:t>Student participants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Nations and Peoples on whose ancestral lands this work was conducted</a:t>
            </a:r>
          </a:p>
        </p:txBody>
      </p:sp>
    </p:spTree>
    <p:extLst>
      <p:ext uri="{BB962C8B-B14F-4D97-AF65-F5344CB8AC3E}">
        <p14:creationId xmlns:p14="http://schemas.microsoft.com/office/powerpoint/2010/main" val="616154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0BF5-4605-0F7F-170B-D625CAE1A771}"/>
              </a:ext>
            </a:extLst>
          </p:cNvPr>
          <p:cNvSpPr>
            <a:spLocks noGrp="1"/>
          </p:cNvSpPr>
          <p:nvPr>
            <p:ph type="title"/>
          </p:nvPr>
        </p:nvSpPr>
        <p:spPr/>
        <p:txBody>
          <a:bodyPr/>
          <a:lstStyle/>
          <a:p>
            <a:r>
              <a:rPr lang="en-CA" dirty="0">
                <a:latin typeface="Tw Cen MT" panose="020B0602020104020603" pitchFamily="34" charset="0"/>
              </a:rPr>
              <a:t>BACKGROUND</a:t>
            </a:r>
          </a:p>
        </p:txBody>
      </p:sp>
      <p:sp>
        <p:nvSpPr>
          <p:cNvPr id="4" name="TextBox 3">
            <a:extLst>
              <a:ext uri="{FF2B5EF4-FFF2-40B4-BE49-F238E27FC236}">
                <a16:creationId xmlns:a16="http://schemas.microsoft.com/office/drawing/2014/main" id="{C91C8B50-0FA3-9959-9334-160385355EEB}"/>
              </a:ext>
            </a:extLst>
          </p:cNvPr>
          <p:cNvSpPr txBox="1"/>
          <p:nvPr/>
        </p:nvSpPr>
        <p:spPr>
          <a:xfrm>
            <a:off x="1237673" y="2198255"/>
            <a:ext cx="9918007" cy="3970318"/>
          </a:xfrm>
          <a:prstGeom prst="rect">
            <a:avLst/>
          </a:prstGeom>
          <a:noFill/>
        </p:spPr>
        <p:txBody>
          <a:bodyPr wrap="square" rtlCol="0">
            <a:spAutoFit/>
          </a:bodyPr>
          <a:lstStyle/>
          <a:p>
            <a:pPr marL="285750" indent="-285750">
              <a:buFont typeface="Arial" panose="020B0604020202020204" pitchFamily="34" charset="0"/>
              <a:buChar char="•"/>
            </a:pPr>
            <a:r>
              <a:rPr lang="en-CA" dirty="0"/>
              <a:t>“Sequel” to earlier project that focused on instructors’ perceptions regarding academic integrity and alternative assessment post-COVID</a:t>
            </a:r>
          </a:p>
          <a:p>
            <a:endParaRPr lang="en-CA" dirty="0"/>
          </a:p>
          <a:p>
            <a:pPr marL="285750" indent="-285750">
              <a:buFont typeface="Arial" panose="020B0604020202020204" pitchFamily="34" charset="0"/>
              <a:buChar char="•"/>
            </a:pPr>
            <a:r>
              <a:rPr lang="en-US" dirty="0"/>
              <a:t>Uses the Fraud Triangle (Cressey, 1950) to examine predictors of academic misconduct</a:t>
            </a:r>
          </a:p>
          <a:p>
            <a:endParaRPr lang="en-US" dirty="0"/>
          </a:p>
          <a:p>
            <a:pPr marL="285750" indent="-285750">
              <a:buFont typeface="Arial" panose="020B0604020202020204" pitchFamily="34" charset="0"/>
              <a:buChar char="•"/>
            </a:pPr>
            <a:r>
              <a:rPr lang="en-US" dirty="0"/>
              <a:t>Initial study results supported the notion that changing assessments to manage student stress would be effective academic integrity protection</a:t>
            </a:r>
          </a:p>
          <a:p>
            <a:endParaRPr lang="en-US" dirty="0"/>
          </a:p>
          <a:p>
            <a:pPr marL="285750" indent="-285750">
              <a:buFont typeface="Arial" panose="020B0604020202020204" pitchFamily="34" charset="0"/>
              <a:buChar char="•"/>
            </a:pPr>
            <a:r>
              <a:rPr lang="en-US" dirty="0"/>
              <a:t>Second study was designed to explore students’ perceptions and experiences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solidFill>
                  <a:schemeClr val="bg1"/>
                </a:solidFill>
              </a:rPr>
              <a:t>Uses the Fraud Triangle (Cressey, 1950) to examine predictors of academic misconduct</a:t>
            </a:r>
          </a:p>
          <a:p>
            <a:pPr marL="285750" indent="-285750">
              <a:buFont typeface="Arial" panose="020B0604020202020204" pitchFamily="34" charset="0"/>
              <a:buChar char="•"/>
            </a:pPr>
            <a:r>
              <a:rPr lang="en-CA" dirty="0">
                <a:solidFill>
                  <a:schemeClr val="bg1"/>
                </a:solidFill>
              </a:rPr>
              <a:t>Initial study results supported the notion that changing assessments to manage student stress would be effective academic integrity protection</a:t>
            </a:r>
          </a:p>
          <a:p>
            <a:pPr marL="285750" indent="-285750">
              <a:buFont typeface="Arial" panose="020B0604020202020204" pitchFamily="34" charset="0"/>
              <a:buChar char="•"/>
            </a:pPr>
            <a:r>
              <a:rPr lang="en-CA" dirty="0">
                <a:solidFill>
                  <a:schemeClr val="bg1"/>
                </a:solidFill>
              </a:rPr>
              <a:t>Second study was designed to explore students’ perceptions and experiences</a:t>
            </a:r>
          </a:p>
        </p:txBody>
      </p:sp>
    </p:spTree>
    <p:extLst>
      <p:ext uri="{BB962C8B-B14F-4D97-AF65-F5344CB8AC3E}">
        <p14:creationId xmlns:p14="http://schemas.microsoft.com/office/powerpoint/2010/main" val="2442223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450757"/>
          </a:xfrm>
        </p:spPr>
        <p:txBody>
          <a:bodyPr>
            <a:normAutofit/>
          </a:bodyPr>
          <a:lstStyle/>
          <a:p>
            <a:r>
              <a:rPr lang="en-US" dirty="0">
                <a:latin typeface="Tw Cen MT" panose="020B0602020104020603" pitchFamily="34" charset="0"/>
              </a:rPr>
              <a:t>PROJECT TIMELINE</a:t>
            </a:r>
          </a:p>
        </p:txBody>
      </p:sp>
      <p:graphicFrame>
        <p:nvGraphicFramePr>
          <p:cNvPr id="14" name="Content Placeholder 2" descr="SmartArt timeline">
            <a:extLst>
              <a:ext uri="{FF2B5EF4-FFF2-40B4-BE49-F238E27FC236}">
                <a16:creationId xmlns:a16="http://schemas.microsoft.com/office/drawing/2014/main" id="{62612D72-5A4E-430E-8505-B2C209DA7C74}"/>
              </a:ext>
            </a:extLst>
          </p:cNvPr>
          <p:cNvGraphicFramePr>
            <a:graphicFrameLocks noGrp="1"/>
          </p:cNvGraphicFramePr>
          <p:nvPr>
            <p:ph idx="1"/>
            <p:extLst>
              <p:ext uri="{D42A27DB-BD31-4B8C-83A1-F6EECF244321}">
                <p14:modId xmlns:p14="http://schemas.microsoft.com/office/powerpoint/2010/main" val="71514894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F3AB4E4E-83AE-5392-E5CF-20D6D947E7E9}"/>
              </a:ext>
            </a:extLst>
          </p:cNvPr>
          <p:cNvGrpSpPr/>
          <p:nvPr/>
        </p:nvGrpSpPr>
        <p:grpSpPr>
          <a:xfrm>
            <a:off x="4617691" y="2766436"/>
            <a:ext cx="6477346" cy="1325128"/>
            <a:chOff x="5324861" y="2460952"/>
            <a:chExt cx="6477346" cy="1325128"/>
          </a:xfrm>
        </p:grpSpPr>
        <p:sp>
          <p:nvSpPr>
            <p:cNvPr id="4" name="Rectangle 3">
              <a:extLst>
                <a:ext uri="{FF2B5EF4-FFF2-40B4-BE49-F238E27FC236}">
                  <a16:creationId xmlns:a16="http://schemas.microsoft.com/office/drawing/2014/main" id="{2863DDAB-A569-2B1A-1620-40BF94C9ED2A}"/>
                </a:ext>
              </a:extLst>
            </p:cNvPr>
            <p:cNvSpPr/>
            <p:nvPr/>
          </p:nvSpPr>
          <p:spPr>
            <a:xfrm>
              <a:off x="5324861" y="2460952"/>
              <a:ext cx="2956619" cy="13251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TextBox 4">
              <a:extLst>
                <a:ext uri="{FF2B5EF4-FFF2-40B4-BE49-F238E27FC236}">
                  <a16:creationId xmlns:a16="http://schemas.microsoft.com/office/drawing/2014/main" id="{66D15D74-D258-C5F5-32E4-8133AEAF9287}"/>
                </a:ext>
              </a:extLst>
            </p:cNvPr>
            <p:cNvSpPr txBox="1"/>
            <p:nvPr/>
          </p:nvSpPr>
          <p:spPr>
            <a:xfrm>
              <a:off x="8845588" y="2460952"/>
              <a:ext cx="2956619" cy="1325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dirty="0"/>
                <a:t>Student focus groups </a:t>
              </a:r>
            </a:p>
            <a:p>
              <a:pPr marL="0" lvl="0" indent="0" algn="ctr" defTabSz="622300">
                <a:lnSpc>
                  <a:spcPct val="90000"/>
                </a:lnSpc>
                <a:spcBef>
                  <a:spcPct val="0"/>
                </a:spcBef>
                <a:spcAft>
                  <a:spcPct val="35000"/>
                </a:spcAft>
                <a:buNone/>
              </a:pPr>
              <a:r>
                <a:rPr lang="en-US" sz="1400" kern="1200" dirty="0"/>
                <a:t>(3/12 respondents)</a:t>
              </a:r>
            </a:p>
          </p:txBody>
        </p:sp>
      </p:grpSp>
    </p:spTree>
    <p:extLst>
      <p:ext uri="{BB962C8B-B14F-4D97-AF65-F5344CB8AC3E}">
        <p14:creationId xmlns:p14="http://schemas.microsoft.com/office/powerpoint/2010/main" val="2482546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Isosceles Triangle 11">
            <a:extLst>
              <a:ext uri="{FF2B5EF4-FFF2-40B4-BE49-F238E27FC236}">
                <a16:creationId xmlns:a16="http://schemas.microsoft.com/office/drawing/2014/main" id="{69687C68-1128-B05A-C10C-A47BDE6CCCA0}"/>
              </a:ext>
            </a:extLst>
          </p:cNvPr>
          <p:cNvSpPr/>
          <p:nvPr/>
        </p:nvSpPr>
        <p:spPr>
          <a:xfrm>
            <a:off x="857176" y="438130"/>
            <a:ext cx="1161642" cy="1088462"/>
          </a:xfrm>
          <a:prstGeom prs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Diagram&#10;&#10;Description automatically generated">
            <a:extLst>
              <a:ext uri="{FF2B5EF4-FFF2-40B4-BE49-F238E27FC236}">
                <a16:creationId xmlns:a16="http://schemas.microsoft.com/office/drawing/2014/main" id="{4895FEA2-2D4B-4966-B261-7CD6A4C8A4D2}"/>
              </a:ext>
            </a:extLst>
          </p:cNvPr>
          <p:cNvPicPr>
            <a:picLocks noChangeAspect="1"/>
          </p:cNvPicPr>
          <p:nvPr/>
        </p:nvPicPr>
        <p:blipFill>
          <a:blip r:embed="rId3"/>
          <a:stretch>
            <a:fillRect/>
          </a:stretch>
        </p:blipFill>
        <p:spPr>
          <a:xfrm>
            <a:off x="5666832" y="1400227"/>
            <a:ext cx="3602281" cy="3115487"/>
          </a:xfrm>
          <a:prstGeom prst="rect">
            <a:avLst/>
          </a:prstGeom>
        </p:spPr>
      </p:pic>
      <p:sp>
        <p:nvSpPr>
          <p:cNvPr id="18" name="Speech Bubble: Oval 17">
            <a:extLst>
              <a:ext uri="{FF2B5EF4-FFF2-40B4-BE49-F238E27FC236}">
                <a16:creationId xmlns:a16="http://schemas.microsoft.com/office/drawing/2014/main" id="{B5C6776D-127C-4A7C-8F51-553F48CCDBC1}"/>
              </a:ext>
            </a:extLst>
          </p:cNvPr>
          <p:cNvSpPr/>
          <p:nvPr/>
        </p:nvSpPr>
        <p:spPr>
          <a:xfrm rot="20121268" flipH="1">
            <a:off x="4416158" y="1790644"/>
            <a:ext cx="2207941" cy="1455234"/>
          </a:xfrm>
          <a:prstGeom prst="wedgeEllipseCallout">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bg2">
                    <a:lumMod val="25000"/>
                  </a:schemeClr>
                </a:solidFill>
                <a:latin typeface="Ink Free" panose="03080402000500000000" pitchFamily="66" charset="0"/>
              </a:rPr>
              <a:t>“If I fail this course, I’ll fail the whole program!”</a:t>
            </a:r>
          </a:p>
        </p:txBody>
      </p:sp>
      <p:sp>
        <p:nvSpPr>
          <p:cNvPr id="20" name="Speech Bubble: Oval 19">
            <a:extLst>
              <a:ext uri="{FF2B5EF4-FFF2-40B4-BE49-F238E27FC236}">
                <a16:creationId xmlns:a16="http://schemas.microsoft.com/office/drawing/2014/main" id="{0B276005-B5EA-427E-A0A1-1C7ED67939D5}"/>
              </a:ext>
            </a:extLst>
          </p:cNvPr>
          <p:cNvSpPr/>
          <p:nvPr/>
        </p:nvSpPr>
        <p:spPr>
          <a:xfrm rot="1393709">
            <a:off x="8518677" y="2161247"/>
            <a:ext cx="2207941" cy="1455234"/>
          </a:xfrm>
          <a:prstGeom prst="wedgeEllipseCallout">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bg2">
                    <a:lumMod val="25000"/>
                  </a:schemeClr>
                </a:solidFill>
                <a:latin typeface="Ink Free" panose="03080402000500000000" pitchFamily="66" charset="0"/>
              </a:rPr>
              <a:t>“I google everything on my phone—why not this as well?”</a:t>
            </a:r>
          </a:p>
        </p:txBody>
      </p:sp>
      <p:sp>
        <p:nvSpPr>
          <p:cNvPr id="27" name="Speech Bubble: Oval 26">
            <a:extLst>
              <a:ext uri="{FF2B5EF4-FFF2-40B4-BE49-F238E27FC236}">
                <a16:creationId xmlns:a16="http://schemas.microsoft.com/office/drawing/2014/main" id="{F20E2DE9-A833-462A-83B3-97F5233D7B66}"/>
              </a:ext>
            </a:extLst>
          </p:cNvPr>
          <p:cNvSpPr/>
          <p:nvPr/>
        </p:nvSpPr>
        <p:spPr>
          <a:xfrm rot="252956" flipH="1" flipV="1">
            <a:off x="6005811" y="4750554"/>
            <a:ext cx="1954170" cy="1170426"/>
          </a:xfrm>
          <a:prstGeom prst="wedgeEllipseCallout">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bg2">
                  <a:lumMod val="25000"/>
                </a:schemeClr>
              </a:solidFill>
              <a:latin typeface="Ink Free" panose="03080402000500000000" pitchFamily="66" charset="0"/>
            </a:endParaRPr>
          </a:p>
        </p:txBody>
      </p:sp>
      <p:sp>
        <p:nvSpPr>
          <p:cNvPr id="5" name="TextBox 4">
            <a:extLst>
              <a:ext uri="{FF2B5EF4-FFF2-40B4-BE49-F238E27FC236}">
                <a16:creationId xmlns:a16="http://schemas.microsoft.com/office/drawing/2014/main" id="{88A11E62-950F-4A82-927B-0804BD498184}"/>
              </a:ext>
            </a:extLst>
          </p:cNvPr>
          <p:cNvSpPr txBox="1"/>
          <p:nvPr/>
        </p:nvSpPr>
        <p:spPr>
          <a:xfrm>
            <a:off x="6191675" y="5043340"/>
            <a:ext cx="1566585" cy="646331"/>
          </a:xfrm>
          <a:prstGeom prst="rect">
            <a:avLst/>
          </a:prstGeom>
          <a:noFill/>
        </p:spPr>
        <p:txBody>
          <a:bodyPr wrap="square" rtlCol="0">
            <a:spAutoFit/>
          </a:bodyPr>
          <a:lstStyle/>
          <a:p>
            <a:pPr algn="ctr"/>
            <a:r>
              <a:rPr lang="en-CA" sz="1800" dirty="0">
                <a:solidFill>
                  <a:schemeClr val="bg2">
                    <a:lumMod val="25000"/>
                  </a:schemeClr>
                </a:solidFill>
                <a:latin typeface="Ink Free" panose="03080402000500000000" pitchFamily="66" charset="0"/>
              </a:rPr>
              <a:t>“But everyone else does it!”</a:t>
            </a:r>
          </a:p>
        </p:txBody>
      </p:sp>
      <p:sp>
        <p:nvSpPr>
          <p:cNvPr id="28" name="Footer Placeholder 3">
            <a:extLst>
              <a:ext uri="{FF2B5EF4-FFF2-40B4-BE49-F238E27FC236}">
                <a16:creationId xmlns:a16="http://schemas.microsoft.com/office/drawing/2014/main" id="{F95E7A5B-7D3F-422A-B659-5B5FEAB44500}"/>
              </a:ext>
            </a:extLst>
          </p:cNvPr>
          <p:cNvSpPr>
            <a:spLocks noGrp="1"/>
          </p:cNvSpPr>
          <p:nvPr>
            <p:ph type="ftr" sz="quarter" idx="11"/>
          </p:nvPr>
        </p:nvSpPr>
        <p:spPr>
          <a:xfrm>
            <a:off x="2199130" y="6466857"/>
            <a:ext cx="9826754" cy="365125"/>
          </a:xfrm>
        </p:spPr>
        <p:txBody>
          <a:bodyPr/>
          <a:lstStyle/>
          <a:p>
            <a:pPr algn="r"/>
            <a:r>
              <a:rPr lang="en-US" sz="1200" cap="none" dirty="0" err="1">
                <a:solidFill>
                  <a:schemeClr val="bg1"/>
                </a:solidFill>
                <a:latin typeface="Tw Cen MT" panose="020B0602020104020603" pitchFamily="34" charset="0"/>
              </a:rPr>
              <a:t>Feinman</a:t>
            </a:r>
            <a:r>
              <a:rPr lang="en-US" sz="1200" cap="none" dirty="0">
                <a:solidFill>
                  <a:schemeClr val="bg1"/>
                </a:solidFill>
                <a:latin typeface="Tw Cen MT" panose="020B0602020104020603" pitchFamily="34" charset="0"/>
              </a:rPr>
              <a:t>, Yelena. “Security Mechanisms on Web-Based Exams in Introductory Statistics Community College Courses.” </a:t>
            </a:r>
            <a:r>
              <a:rPr lang="en-US" sz="1200" i="1" cap="none" dirty="0">
                <a:solidFill>
                  <a:schemeClr val="bg1"/>
                </a:solidFill>
                <a:latin typeface="Tw Cen MT" panose="020B0602020104020603" pitchFamily="34" charset="0"/>
              </a:rPr>
              <a:t>Journal of Social, Behavioral, and Health Sciences</a:t>
            </a:r>
            <a:r>
              <a:rPr lang="en-US" sz="1200" cap="none" dirty="0">
                <a:solidFill>
                  <a:schemeClr val="bg1"/>
                </a:solidFill>
                <a:latin typeface="Tw Cen MT" panose="020B0602020104020603" pitchFamily="34" charset="0"/>
              </a:rPr>
              <a:t> 12:1 (2018): 153–170. </a:t>
            </a:r>
            <a:r>
              <a:rPr lang="en-US" sz="1200" cap="none" dirty="0">
                <a:solidFill>
                  <a:schemeClr val="bg1"/>
                </a:solidFill>
                <a:latin typeface="Tw Cen MT" panose="020B0602020104020603" pitchFamily="34" charset="0"/>
                <a:hlinkClick r:id="rId4">
                  <a:extLst>
                    <a:ext uri="{A12FA001-AC4F-418D-AE19-62706E023703}">
                      <ahyp:hlinkClr xmlns:ahyp="http://schemas.microsoft.com/office/drawing/2018/hyperlinkcolor" val="tx"/>
                    </a:ext>
                  </a:extLst>
                </a:hlinkClick>
              </a:rPr>
              <a:t>https://scholarworks.waldenu.edu/cgi/viewcontent.cgi?article=1345&amp;context=jsbhs</a:t>
            </a:r>
            <a:r>
              <a:rPr lang="en-US" sz="1200" cap="none" dirty="0">
                <a:solidFill>
                  <a:schemeClr val="bg1"/>
                </a:solidFill>
                <a:latin typeface="Tw Cen MT" panose="020B0602020104020603" pitchFamily="34" charset="0"/>
              </a:rPr>
              <a:t>. Accessed 22 June 2020</a:t>
            </a:r>
            <a:endParaRPr lang="en-US" cap="none" dirty="0">
              <a:solidFill>
                <a:schemeClr val="bg1"/>
              </a:solidFill>
              <a:latin typeface="Tw Cen MT" panose="020B0602020104020603" pitchFamily="34" charset="0"/>
            </a:endParaRPr>
          </a:p>
        </p:txBody>
      </p:sp>
      <p:sp>
        <p:nvSpPr>
          <p:cNvPr id="8" name="TextBox 7">
            <a:extLst>
              <a:ext uri="{FF2B5EF4-FFF2-40B4-BE49-F238E27FC236}">
                <a16:creationId xmlns:a16="http://schemas.microsoft.com/office/drawing/2014/main" id="{10289E27-4DEC-4119-A4C2-A8A51C3C961E}"/>
              </a:ext>
            </a:extLst>
          </p:cNvPr>
          <p:cNvSpPr txBox="1"/>
          <p:nvPr/>
        </p:nvSpPr>
        <p:spPr>
          <a:xfrm>
            <a:off x="229700" y="1757640"/>
            <a:ext cx="3455609" cy="1200329"/>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CA" dirty="0">
                <a:solidFill>
                  <a:schemeClr val="bg1"/>
                </a:solidFill>
              </a:rPr>
              <a:t>Based on the work of criminologist Donald Cressey (1950) </a:t>
            </a:r>
          </a:p>
          <a:p>
            <a:pPr marL="285750" indent="-285750">
              <a:buClr>
                <a:schemeClr val="bg1"/>
              </a:buClr>
              <a:buFont typeface="Arial" panose="020B0604020202020204" pitchFamily="34" charset="0"/>
              <a:buChar char="•"/>
            </a:pPr>
            <a:endParaRPr lang="en-CA" dirty="0">
              <a:solidFill>
                <a:schemeClr val="bg1"/>
              </a:solidFill>
              <a:latin typeface="Tw Cen MT" panose="020B0602020104020603" pitchFamily="34" charset="0"/>
            </a:endParaRPr>
          </a:p>
        </p:txBody>
      </p:sp>
      <p:sp>
        <p:nvSpPr>
          <p:cNvPr id="10" name="TextBox 9">
            <a:extLst>
              <a:ext uri="{FF2B5EF4-FFF2-40B4-BE49-F238E27FC236}">
                <a16:creationId xmlns:a16="http://schemas.microsoft.com/office/drawing/2014/main" id="{F3B3B48D-7FF1-485C-92D2-049AD663F0CD}"/>
              </a:ext>
            </a:extLst>
          </p:cNvPr>
          <p:cNvSpPr txBox="1"/>
          <p:nvPr/>
        </p:nvSpPr>
        <p:spPr>
          <a:xfrm>
            <a:off x="234416" y="2748999"/>
            <a:ext cx="3450893" cy="646331"/>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CA" dirty="0">
                <a:solidFill>
                  <a:schemeClr val="bg1"/>
                </a:solidFill>
              </a:rPr>
              <a:t>Describes three risk factors for fraud</a:t>
            </a:r>
          </a:p>
        </p:txBody>
      </p:sp>
      <p:sp>
        <p:nvSpPr>
          <p:cNvPr id="14" name="TextBox 13">
            <a:extLst>
              <a:ext uri="{FF2B5EF4-FFF2-40B4-BE49-F238E27FC236}">
                <a16:creationId xmlns:a16="http://schemas.microsoft.com/office/drawing/2014/main" id="{5CB017DC-9428-4CE1-959F-FA0264E45924}"/>
              </a:ext>
            </a:extLst>
          </p:cNvPr>
          <p:cNvSpPr txBox="1"/>
          <p:nvPr/>
        </p:nvSpPr>
        <p:spPr>
          <a:xfrm>
            <a:off x="225387" y="3396560"/>
            <a:ext cx="3459922" cy="923330"/>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CA" dirty="0">
                <a:solidFill>
                  <a:schemeClr val="bg1"/>
                </a:solidFill>
              </a:rPr>
              <a:t>Applied to academic misconduct (</a:t>
            </a:r>
            <a:r>
              <a:rPr lang="en-CA" dirty="0" err="1">
                <a:solidFill>
                  <a:schemeClr val="bg1"/>
                </a:solidFill>
              </a:rPr>
              <a:t>Varble</a:t>
            </a:r>
            <a:r>
              <a:rPr lang="en-CA" dirty="0">
                <a:solidFill>
                  <a:schemeClr val="bg1"/>
                </a:solidFill>
              </a:rPr>
              <a:t>, 2014; </a:t>
            </a:r>
            <a:r>
              <a:rPr lang="en-CA" dirty="0" err="1">
                <a:solidFill>
                  <a:schemeClr val="bg1"/>
                </a:solidFill>
              </a:rPr>
              <a:t>Feinman</a:t>
            </a:r>
            <a:r>
              <a:rPr lang="en-CA" dirty="0">
                <a:solidFill>
                  <a:schemeClr val="bg1"/>
                </a:solidFill>
              </a:rPr>
              <a:t>, 2018)</a:t>
            </a:r>
          </a:p>
        </p:txBody>
      </p:sp>
      <p:sp>
        <p:nvSpPr>
          <p:cNvPr id="30" name="TextBox 29">
            <a:extLst>
              <a:ext uri="{FF2B5EF4-FFF2-40B4-BE49-F238E27FC236}">
                <a16:creationId xmlns:a16="http://schemas.microsoft.com/office/drawing/2014/main" id="{5E8FE523-1884-4586-8BA5-CFF1A327F10F}"/>
              </a:ext>
            </a:extLst>
          </p:cNvPr>
          <p:cNvSpPr txBox="1"/>
          <p:nvPr/>
        </p:nvSpPr>
        <p:spPr>
          <a:xfrm>
            <a:off x="198462" y="4312804"/>
            <a:ext cx="3486847" cy="1200329"/>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CA" dirty="0">
                <a:solidFill>
                  <a:schemeClr val="bg1"/>
                </a:solidFill>
              </a:rPr>
              <a:t>Increasing the pressure on any one side of the triangle increases the risk of violating academic integrity</a:t>
            </a:r>
            <a:endParaRPr lang="en-CA" dirty="0"/>
          </a:p>
        </p:txBody>
      </p:sp>
      <p:sp>
        <p:nvSpPr>
          <p:cNvPr id="3" name="Isosceles Triangle 2">
            <a:extLst>
              <a:ext uri="{FF2B5EF4-FFF2-40B4-BE49-F238E27FC236}">
                <a16:creationId xmlns:a16="http://schemas.microsoft.com/office/drawing/2014/main" id="{8042ED5F-499F-D102-AA3C-70C462B027A5}"/>
              </a:ext>
            </a:extLst>
          </p:cNvPr>
          <p:cNvSpPr/>
          <p:nvPr/>
        </p:nvSpPr>
        <p:spPr>
          <a:xfrm>
            <a:off x="709082" y="246462"/>
            <a:ext cx="1457830" cy="1378466"/>
          </a:xfrm>
          <a:prstGeom prs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672E9118-8B12-0A92-07FE-6793CF58683A}"/>
              </a:ext>
            </a:extLst>
          </p:cNvPr>
          <p:cNvSpPr txBox="1"/>
          <p:nvPr/>
        </p:nvSpPr>
        <p:spPr>
          <a:xfrm>
            <a:off x="660393" y="407829"/>
            <a:ext cx="6096000" cy="769441"/>
          </a:xfrm>
          <a:prstGeom prst="rect">
            <a:avLst/>
          </a:prstGeom>
          <a:noFill/>
        </p:spPr>
        <p:txBody>
          <a:bodyPr wrap="square">
            <a:spAutoFit/>
          </a:bodyPr>
          <a:lstStyle/>
          <a:p>
            <a:r>
              <a:rPr lang="en-US" sz="4400" cap="all" dirty="0" err="1">
                <a:solidFill>
                  <a:schemeClr val="bg1"/>
                </a:solidFill>
                <a:latin typeface="Tw Cen MT" panose="020B0602020104020603" pitchFamily="34" charset="0"/>
              </a:rPr>
              <a:t>Fr</a:t>
            </a:r>
            <a:r>
              <a:rPr lang="en-US" sz="4400" cap="all" dirty="0" err="1">
                <a:solidFill>
                  <a:schemeClr val="bg1"/>
                </a:solidFill>
                <a:latin typeface="Tw Cen MT" panose="020B0602020104020603" pitchFamily="34" charset="0"/>
                <a:cs typeface="Calibri" panose="020F0502020204030204" pitchFamily="34" charset="0"/>
              </a:rPr>
              <a:t>A</a:t>
            </a:r>
            <a:r>
              <a:rPr lang="en-US" sz="4400" cap="all" dirty="0" err="1">
                <a:solidFill>
                  <a:schemeClr val="bg1"/>
                </a:solidFill>
                <a:latin typeface="Tw Cen MT" panose="020B0602020104020603" pitchFamily="34" charset="0"/>
              </a:rPr>
              <a:t>ud</a:t>
            </a:r>
            <a:endParaRPr lang="en-CA" sz="4400" dirty="0">
              <a:latin typeface="Tw Cen MT" panose="020B0602020104020603" pitchFamily="34" charset="0"/>
            </a:endParaRPr>
          </a:p>
        </p:txBody>
      </p:sp>
      <p:sp>
        <p:nvSpPr>
          <p:cNvPr id="11" name="TextBox 10">
            <a:extLst>
              <a:ext uri="{FF2B5EF4-FFF2-40B4-BE49-F238E27FC236}">
                <a16:creationId xmlns:a16="http://schemas.microsoft.com/office/drawing/2014/main" id="{BE8AF115-990D-A78E-A416-FD40435FCA0E}"/>
              </a:ext>
            </a:extLst>
          </p:cNvPr>
          <p:cNvSpPr txBox="1"/>
          <p:nvPr/>
        </p:nvSpPr>
        <p:spPr>
          <a:xfrm>
            <a:off x="540749" y="902198"/>
            <a:ext cx="6096000" cy="769441"/>
          </a:xfrm>
          <a:prstGeom prst="rect">
            <a:avLst/>
          </a:prstGeom>
          <a:noFill/>
        </p:spPr>
        <p:txBody>
          <a:bodyPr wrap="square">
            <a:spAutoFit/>
          </a:bodyPr>
          <a:lstStyle/>
          <a:p>
            <a:r>
              <a:rPr lang="en-US" sz="4400" cap="all" dirty="0">
                <a:solidFill>
                  <a:schemeClr val="bg1"/>
                </a:solidFill>
                <a:latin typeface="Tw Cen MT" panose="020B0602020104020603" pitchFamily="34" charset="0"/>
              </a:rPr>
              <a:t>Triangle</a:t>
            </a:r>
            <a:endParaRPr lang="en-CA" sz="4400" dirty="0">
              <a:latin typeface="Tw Cen MT" panose="020B0602020104020603" pitchFamily="34" charset="0"/>
            </a:endParaRPr>
          </a:p>
        </p:txBody>
      </p:sp>
    </p:spTree>
    <p:extLst>
      <p:ext uri="{BB962C8B-B14F-4D97-AF65-F5344CB8AC3E}">
        <p14:creationId xmlns:p14="http://schemas.microsoft.com/office/powerpoint/2010/main" val="1709331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7"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7D3E0CB7-0FB9-41FD-BEC9-C99E7878FABA}"/>
              </a:ext>
            </a:extLst>
          </p:cNvPr>
          <p:cNvSpPr>
            <a:spLocks noGrp="1"/>
          </p:cNvSpPr>
          <p:nvPr>
            <p:ph type="title"/>
          </p:nvPr>
        </p:nvSpPr>
        <p:spPr>
          <a:xfrm>
            <a:off x="1175512" y="519918"/>
            <a:ext cx="9792208" cy="1527078"/>
          </a:xfrm>
        </p:spPr>
        <p:txBody>
          <a:bodyPr>
            <a:normAutofit/>
          </a:bodyPr>
          <a:lstStyle/>
          <a:p>
            <a:pPr algn="ctr"/>
            <a:r>
              <a:rPr lang="en-CA" spc="200" dirty="0">
                <a:latin typeface="Tw Cen MT" panose="020B0602020104020603" pitchFamily="34" charset="0"/>
              </a:rPr>
              <a:t>ACADEMIC INTEGRITY PROTECTION: </a:t>
            </a:r>
            <a:br>
              <a:rPr lang="en-CA" spc="200" dirty="0">
                <a:latin typeface="Tw Cen MT" panose="020B0602020104020603" pitchFamily="34" charset="0"/>
              </a:rPr>
            </a:br>
            <a:r>
              <a:rPr lang="en-CA" spc="200" dirty="0">
                <a:latin typeface="Tw Cen MT" panose="020B0602020104020603" pitchFamily="34" charset="0"/>
              </a:rPr>
              <a:t>FINDING </a:t>
            </a:r>
            <a:r>
              <a:rPr lang="en-CA" spc="200" dirty="0">
                <a:solidFill>
                  <a:srgbClr val="EC7016"/>
                </a:solidFill>
                <a:latin typeface="Tw Cen MT" panose="020B0602020104020603" pitchFamily="34" charset="0"/>
              </a:rPr>
              <a:t>THE SWEET SPOT</a:t>
            </a:r>
          </a:p>
        </p:txBody>
      </p:sp>
      <p:graphicFrame>
        <p:nvGraphicFramePr>
          <p:cNvPr id="4" name="Table 4">
            <a:extLst>
              <a:ext uri="{FF2B5EF4-FFF2-40B4-BE49-F238E27FC236}">
                <a16:creationId xmlns:a16="http://schemas.microsoft.com/office/drawing/2014/main" id="{20C06894-A21D-45FB-8384-521846EC6E5E}"/>
              </a:ext>
            </a:extLst>
          </p:cNvPr>
          <p:cNvGraphicFramePr>
            <a:graphicFrameLocks noGrp="1"/>
          </p:cNvGraphicFramePr>
          <p:nvPr>
            <p:ph idx="1"/>
            <p:extLst>
              <p:ext uri="{D42A27DB-BD31-4B8C-83A1-F6EECF244321}">
                <p14:modId xmlns:p14="http://schemas.microsoft.com/office/powerpoint/2010/main" val="2528012982"/>
              </p:ext>
            </p:extLst>
          </p:nvPr>
        </p:nvGraphicFramePr>
        <p:xfrm>
          <a:off x="593889" y="1867887"/>
          <a:ext cx="10963373" cy="4043680"/>
        </p:xfrm>
        <a:graphic>
          <a:graphicData uri="http://schemas.openxmlformats.org/drawingml/2006/table">
            <a:tbl>
              <a:tblPr firstRow="1" bandRow="1">
                <a:tableStyleId>{5C22544A-7EE6-4342-B048-85BDC9FD1C3A}</a:tableStyleId>
              </a:tblPr>
              <a:tblGrid>
                <a:gridCol w="3044857">
                  <a:extLst>
                    <a:ext uri="{9D8B030D-6E8A-4147-A177-3AD203B41FA5}">
                      <a16:colId xmlns:a16="http://schemas.microsoft.com/office/drawing/2014/main" val="180936680"/>
                    </a:ext>
                  </a:extLst>
                </a:gridCol>
                <a:gridCol w="2592372">
                  <a:extLst>
                    <a:ext uri="{9D8B030D-6E8A-4147-A177-3AD203B41FA5}">
                      <a16:colId xmlns:a16="http://schemas.microsoft.com/office/drawing/2014/main" val="2566170500"/>
                    </a:ext>
                  </a:extLst>
                </a:gridCol>
                <a:gridCol w="2705492">
                  <a:extLst>
                    <a:ext uri="{9D8B030D-6E8A-4147-A177-3AD203B41FA5}">
                      <a16:colId xmlns:a16="http://schemas.microsoft.com/office/drawing/2014/main" val="861669359"/>
                    </a:ext>
                  </a:extLst>
                </a:gridCol>
                <a:gridCol w="2620652">
                  <a:extLst>
                    <a:ext uri="{9D8B030D-6E8A-4147-A177-3AD203B41FA5}">
                      <a16:colId xmlns:a16="http://schemas.microsoft.com/office/drawing/2014/main" val="2906410859"/>
                    </a:ext>
                  </a:extLst>
                </a:gridCol>
              </a:tblGrid>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b="0" spc="200" baseline="0" dirty="0">
                          <a:solidFill>
                            <a:schemeClr val="tx1"/>
                          </a:solidFill>
                          <a:latin typeface="Tw Cen MT" panose="020B0602020104020603" pitchFamily="34" charset="0"/>
                        </a:rPr>
                        <a:t>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b="0" spc="200" baseline="0" dirty="0">
                          <a:solidFill>
                            <a:schemeClr val="tx1"/>
                          </a:solidFill>
                          <a:latin typeface="Tw Cen MT" panose="020B0602020104020603" pitchFamily="34" charset="0"/>
                        </a:rPr>
                        <a:t>EFFECTIVENESS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b="0" spc="200" baseline="0" dirty="0">
                          <a:solidFill>
                            <a:schemeClr val="tx1"/>
                          </a:solidFill>
                          <a:latin typeface="Tw Cen MT" panose="020B0602020104020603" pitchFamily="34" charset="0"/>
                        </a:rPr>
                        <a:t>STUDENT CONCERN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94876402"/>
                  </a:ext>
                </a:extLst>
              </a:tr>
              <a:tr h="370840">
                <a:tc>
                  <a:txBody>
                    <a:bodyPr/>
                    <a:lstStyle/>
                    <a:p>
                      <a:pPr algn="l"/>
                      <a:r>
                        <a:rPr lang="en-CA" cap="all" spc="200" baseline="0" dirty="0">
                          <a:latin typeface="Tw Cen MT" panose="020B0602020104020603" pitchFamily="34" charset="0"/>
                        </a:rPr>
                        <a:t>TIME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cap="all" spc="200" baseline="0" dirty="0">
                          <a:latin typeface="Tw Cen MT" panose="020B0602020104020603" pitchFamily="34" charset="0"/>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cap="all" spc="200" baseline="0" dirty="0">
                          <a:latin typeface="Tw Cen MT" panose="020B0602020104020603" pitchFamily="34" charset="0"/>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cap="all" spc="200" baseline="0" dirty="0">
                          <a:latin typeface="Tw Cen MT" panose="020B0602020104020603" pitchFamily="34" charset="0"/>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201338"/>
                  </a:ext>
                </a:extLst>
              </a:tr>
              <a:tr h="370840">
                <a:tc>
                  <a:txBody>
                    <a:bodyPr/>
                    <a:lstStyle/>
                    <a:p>
                      <a:pPr algn="l"/>
                      <a:r>
                        <a:rPr lang="en-CA" cap="all" spc="200" baseline="0" dirty="0">
                          <a:latin typeface="Tw Cen MT" panose="020B0602020104020603" pitchFamily="34" charset="0"/>
                        </a:rPr>
                        <a:t>ZOOM INVIGILATION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525037"/>
                  </a:ext>
                </a:extLst>
              </a:tr>
              <a:tr h="370840">
                <a:tc>
                  <a:txBody>
                    <a:bodyPr/>
                    <a:lstStyle/>
                    <a:p>
                      <a:pPr algn="l"/>
                      <a:r>
                        <a:rPr lang="en-CA" cap="all" spc="200" baseline="0" dirty="0">
                          <a:latin typeface="Tw Cen MT" panose="020B0602020104020603" pitchFamily="34" charset="0"/>
                        </a:rPr>
                        <a:t>RANDOMIZING ORDER/SET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7016"/>
                    </a:solid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7016"/>
                    </a:solid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7016"/>
                    </a:solid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7016"/>
                    </a:solidFill>
                  </a:tcPr>
                </a:tc>
                <a:extLst>
                  <a:ext uri="{0D108BD9-81ED-4DB2-BD59-A6C34878D82A}">
                    <a16:rowId xmlns:a16="http://schemas.microsoft.com/office/drawing/2014/main" val="3865510254"/>
                  </a:ext>
                </a:extLst>
              </a:tr>
              <a:tr h="370840">
                <a:tc>
                  <a:txBody>
                    <a:bodyPr/>
                    <a:lstStyle/>
                    <a:p>
                      <a:pPr algn="l"/>
                      <a:r>
                        <a:rPr lang="en-CA" cap="all" spc="200" baseline="0" dirty="0">
                          <a:latin typeface="Tw Cen MT" panose="020B0602020104020603" pitchFamily="34" charset="0"/>
                        </a:rPr>
                        <a:t>RANDOMIZING VARIABLES/VALUES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1555282"/>
                  </a:ext>
                </a:extLst>
              </a:tr>
              <a:tr h="370840">
                <a:tc>
                  <a:txBody>
                    <a:bodyPr/>
                    <a:lstStyle/>
                    <a:p>
                      <a:pPr algn="l"/>
                      <a:r>
                        <a:rPr lang="en-CA" cap="all" spc="200" baseline="0" dirty="0">
                          <a:latin typeface="Tw Cen MT" panose="020B0602020104020603" pitchFamily="34" charset="0"/>
                        </a:rPr>
                        <a:t>NO BACK-FORTH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cap="all" spc="200" baseline="0" dirty="0">
                          <a:latin typeface="Tw Cen MT" panose="020B0602020104020603"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cap="all" spc="200" baseline="0" dirty="0">
                          <a:latin typeface="Tw Cen MT" panose="020B0602020104020603"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cap="all" spc="200" baseline="0" dirty="0">
                          <a:latin typeface="Tw Cen MT" panose="020B0602020104020603"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500728"/>
                  </a:ext>
                </a:extLst>
              </a:tr>
              <a:tr h="370840">
                <a:tc>
                  <a:txBody>
                    <a:bodyPr/>
                    <a:lstStyle/>
                    <a:p>
                      <a:pPr algn="l"/>
                      <a:r>
                        <a:rPr lang="en-CA" cap="all" spc="200" baseline="0" dirty="0">
                          <a:latin typeface="Tw Cen MT" panose="020B0602020104020603" pitchFamily="34" charset="0"/>
                        </a:rPr>
                        <a:t>SAFE EXAM BROWSER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CA" cap="all" spc="200" baseline="0" dirty="0">
                          <a:latin typeface="Tw Cen MT" panose="020B0602020104020603"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cap="all" spc="200" baseline="0" dirty="0">
                          <a:latin typeface="Tw Cen MT" panose="020B0602020104020603"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cap="all" spc="200" baseline="0" dirty="0">
                          <a:latin typeface="Tw Cen MT" panose="020B0602020104020603"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237601"/>
                  </a:ext>
                </a:extLst>
              </a:tr>
              <a:tr h="370840">
                <a:tc>
                  <a:txBody>
                    <a:bodyPr/>
                    <a:lstStyle/>
                    <a:p>
                      <a:pPr algn="l"/>
                      <a:r>
                        <a:rPr lang="en-CA" cap="all" spc="200" baseline="0" dirty="0">
                          <a:latin typeface="Tw Cen MT" panose="020B0602020104020603" pitchFamily="34" charset="0"/>
                        </a:rPr>
                        <a:t>ACADEMIC INTEGRITY REMINDER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7016"/>
                    </a:solid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7016"/>
                    </a:solid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7016"/>
                    </a:solidFill>
                  </a:tcPr>
                </a:tc>
                <a:tc>
                  <a:txBody>
                    <a:bodyPr/>
                    <a:lstStyle/>
                    <a:p>
                      <a:pPr algn="ctr"/>
                      <a:endParaRPr lang="en-CA" cap="all" spc="200" baseline="0" dirty="0">
                        <a:latin typeface="Tw Cen MT" panose="020B0602020104020603" pitchFamily="34" charset="0"/>
                      </a:endParaRPr>
                    </a:p>
                    <a:p>
                      <a:pPr algn="ctr"/>
                      <a:r>
                        <a:rPr lang="en-CA" cap="all" spc="200" baseline="0" dirty="0">
                          <a:latin typeface="Tw Cen MT" panose="020B0602020104020603"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7016"/>
                    </a:solidFill>
                  </a:tcPr>
                </a:tc>
                <a:extLst>
                  <a:ext uri="{0D108BD9-81ED-4DB2-BD59-A6C34878D82A}">
                    <a16:rowId xmlns:a16="http://schemas.microsoft.com/office/drawing/2014/main" val="731101096"/>
                  </a:ext>
                </a:extLst>
              </a:tr>
            </a:tbl>
          </a:graphicData>
        </a:graphic>
      </p:graphicFrame>
    </p:spTree>
    <p:extLst>
      <p:ext uri="{BB962C8B-B14F-4D97-AF65-F5344CB8AC3E}">
        <p14:creationId xmlns:p14="http://schemas.microsoft.com/office/powerpoint/2010/main" val="128310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Woman holding sign">
            <a:extLst>
              <a:ext uri="{FF2B5EF4-FFF2-40B4-BE49-F238E27FC236}">
                <a16:creationId xmlns:a16="http://schemas.microsoft.com/office/drawing/2014/main" id="{3EAF3443-5E5F-DCB0-E6DC-1DE2F63151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58522" y="710561"/>
            <a:ext cx="3074955" cy="5436877"/>
          </a:xfrm>
          <a:prstGeom prst="rect">
            <a:avLst/>
          </a:prstGeom>
        </p:spPr>
      </p:pic>
      <p:sp>
        <p:nvSpPr>
          <p:cNvPr id="5" name="TextBox 4">
            <a:extLst>
              <a:ext uri="{FF2B5EF4-FFF2-40B4-BE49-F238E27FC236}">
                <a16:creationId xmlns:a16="http://schemas.microsoft.com/office/drawing/2014/main" id="{BBEDEECD-633A-4E28-C7E5-2F82B3E37C96}"/>
              </a:ext>
            </a:extLst>
          </p:cNvPr>
          <p:cNvSpPr txBox="1"/>
          <p:nvPr/>
        </p:nvSpPr>
        <p:spPr>
          <a:xfrm rot="21441239">
            <a:off x="4696118" y="2111230"/>
            <a:ext cx="2799761" cy="1344599"/>
          </a:xfrm>
          <a:prstGeom prst="rect">
            <a:avLst/>
          </a:prstGeom>
          <a:noFill/>
        </p:spPr>
        <p:txBody>
          <a:bodyPr wrap="square" rtlCol="0">
            <a:spAutoFit/>
          </a:bodyPr>
          <a:lstStyle/>
          <a:p>
            <a:pPr algn="ctr">
              <a:lnSpc>
                <a:spcPct val="75000"/>
              </a:lnSpc>
            </a:pPr>
            <a:r>
              <a:rPr lang="en-CA" sz="5000" b="1" dirty="0">
                <a:solidFill>
                  <a:srgbClr val="EC7016"/>
                </a:solidFill>
                <a:latin typeface="Ink Free" panose="03080402000500000000" pitchFamily="66" charset="0"/>
              </a:rPr>
              <a:t>Learners’</a:t>
            </a:r>
          </a:p>
          <a:p>
            <a:pPr algn="ctr">
              <a:lnSpc>
                <a:spcPct val="75000"/>
              </a:lnSpc>
            </a:pPr>
            <a:r>
              <a:rPr lang="en-CA" sz="5400" b="1" dirty="0">
                <a:solidFill>
                  <a:srgbClr val="EC7016"/>
                </a:solidFill>
                <a:latin typeface="Ink Free" panose="03080402000500000000" pitchFamily="66" charset="0"/>
              </a:rPr>
              <a:t>POV</a:t>
            </a:r>
          </a:p>
        </p:txBody>
      </p:sp>
    </p:spTree>
    <p:extLst>
      <p:ext uri="{BB962C8B-B14F-4D97-AF65-F5344CB8AC3E}">
        <p14:creationId xmlns:p14="http://schemas.microsoft.com/office/powerpoint/2010/main" val="1584287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519FE58E-6A50-5C34-B41B-C44CE3B40469}"/>
              </a:ext>
            </a:extLst>
          </p:cNvPr>
          <p:cNvSpPr/>
          <p:nvPr/>
        </p:nvSpPr>
        <p:spPr>
          <a:xfrm>
            <a:off x="3666837" y="4427391"/>
            <a:ext cx="8160544" cy="1976006"/>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17EE62-663E-5443-5522-1DE2FDF5A572}"/>
              </a:ext>
            </a:extLst>
          </p:cNvPr>
          <p:cNvSpPr>
            <a:spLocks noGrp="1"/>
          </p:cNvSpPr>
          <p:nvPr>
            <p:ph type="title"/>
          </p:nvPr>
        </p:nvSpPr>
        <p:spPr/>
        <p:txBody>
          <a:bodyPr>
            <a:normAutofit/>
          </a:bodyPr>
          <a:lstStyle/>
          <a:p>
            <a:pPr algn="ctr"/>
            <a:r>
              <a:rPr lang="en-US" sz="4400" cap="all" dirty="0">
                <a:latin typeface="Tw Cen MT" panose="020B0602020104020603" pitchFamily="34" charset="0"/>
              </a:rPr>
              <a:t>ASSESSMENT IS STILL quite “TRADITIONAL”</a:t>
            </a:r>
            <a:endParaRPr lang="en-CA" sz="4400" cap="all" dirty="0">
              <a:latin typeface="Tw Cen MT" panose="020B0602020104020603" pitchFamily="34" charset="0"/>
            </a:endParaRPr>
          </a:p>
        </p:txBody>
      </p:sp>
      <p:sp>
        <p:nvSpPr>
          <p:cNvPr id="3" name="TextBox 2">
            <a:extLst>
              <a:ext uri="{FF2B5EF4-FFF2-40B4-BE49-F238E27FC236}">
                <a16:creationId xmlns:a16="http://schemas.microsoft.com/office/drawing/2014/main" id="{FEEB9022-F6E5-F2CD-65A2-CB01B2BB1B52}"/>
              </a:ext>
            </a:extLst>
          </p:cNvPr>
          <p:cNvSpPr txBox="1"/>
          <p:nvPr/>
        </p:nvSpPr>
        <p:spPr>
          <a:xfrm>
            <a:off x="1335881" y="2100410"/>
            <a:ext cx="8160544" cy="1754326"/>
          </a:xfrm>
          <a:prstGeom prst="rect">
            <a:avLst/>
          </a:prstGeom>
          <a:noFill/>
        </p:spPr>
        <p:txBody>
          <a:bodyPr wrap="square">
            <a:spAutoFit/>
          </a:bodyPr>
          <a:lstStyle/>
          <a:p>
            <a:pPr marL="285750" indent="-285750">
              <a:buFont typeface="Arial" panose="020B0604020202020204" pitchFamily="34" charset="0"/>
              <a:buChar char="•"/>
            </a:pPr>
            <a:r>
              <a:rPr lang="en-US" dirty="0">
                <a:solidFill>
                  <a:prstClr val="black"/>
                </a:solidFill>
              </a:rPr>
              <a:t>Despite delivery modes shifting away from fully in-person, traditional classrooms, assessments are similar to how they were before COVID.</a:t>
            </a:r>
          </a:p>
          <a:p>
            <a:endParaRPr lang="en-US" dirty="0">
              <a:solidFill>
                <a:prstClr val="black"/>
              </a:solidFill>
            </a:endParaRPr>
          </a:p>
          <a:p>
            <a:pPr marL="285750" indent="-285750">
              <a:buFont typeface="Arial" panose="020B0604020202020204" pitchFamily="34" charset="0"/>
              <a:buChar char="•"/>
            </a:pPr>
            <a:r>
              <a:rPr lang="en-US" dirty="0">
                <a:solidFill>
                  <a:prstClr val="black"/>
                </a:solidFill>
              </a:rPr>
              <a:t>​Students are split between those wanting to stick with traditional assessment and those interested in alternative assessments; many students want a mix of the two.</a:t>
            </a:r>
          </a:p>
        </p:txBody>
      </p:sp>
      <p:sp>
        <p:nvSpPr>
          <p:cNvPr id="4" name="TextBox 3">
            <a:extLst>
              <a:ext uri="{FF2B5EF4-FFF2-40B4-BE49-F238E27FC236}">
                <a16:creationId xmlns:a16="http://schemas.microsoft.com/office/drawing/2014/main" id="{02E25083-2F9B-3CB5-AD9E-AA077F56EB51}"/>
              </a:ext>
            </a:extLst>
          </p:cNvPr>
          <p:cNvSpPr txBox="1"/>
          <p:nvPr/>
        </p:nvSpPr>
        <p:spPr>
          <a:xfrm>
            <a:off x="4212212" y="4679848"/>
            <a:ext cx="7069794" cy="1723549"/>
          </a:xfrm>
          <a:prstGeom prst="rect">
            <a:avLst/>
          </a:prstGeom>
          <a:noFill/>
        </p:spPr>
        <p:txBody>
          <a:bodyPr wrap="square" rtlCol="0">
            <a:spAutoFit/>
          </a:bodyPr>
          <a:lstStyle/>
          <a:p>
            <a:r>
              <a:rPr lang="en-CA" b="1" dirty="0">
                <a:solidFill>
                  <a:schemeClr val="bg1"/>
                </a:solidFill>
                <a:latin typeface="Ink Free" panose="03080402000500000000" pitchFamily="66" charset="0"/>
              </a:rPr>
              <a:t>“I prefer the traditional assessments better because it’s what we’ve been taught all our school lives.”</a:t>
            </a:r>
          </a:p>
          <a:p>
            <a:endParaRPr lang="en-CA" b="1" dirty="0">
              <a:solidFill>
                <a:schemeClr val="bg1"/>
              </a:solidFill>
              <a:latin typeface="Ink Free" panose="03080402000500000000" pitchFamily="66" charset="0"/>
            </a:endParaRPr>
          </a:p>
          <a:p>
            <a:r>
              <a:rPr lang="en-CA" b="1" dirty="0">
                <a:solidFill>
                  <a:schemeClr val="bg1"/>
                </a:solidFill>
                <a:latin typeface="Ink Free" panose="03080402000500000000" pitchFamily="66" charset="0"/>
              </a:rPr>
              <a:t>“I believe [alternative assessments] are much more demonstrative of student learning than a timed multiple choice test.” </a:t>
            </a:r>
          </a:p>
          <a:p>
            <a:endParaRPr lang="en-CA" sz="1600" b="1" dirty="0">
              <a:solidFill>
                <a:srgbClr val="5B9BD5"/>
              </a:solidFill>
              <a:latin typeface="Ink Free" panose="03080402000500000000" pitchFamily="66" charset="0"/>
            </a:endParaRPr>
          </a:p>
        </p:txBody>
      </p:sp>
    </p:spTree>
    <p:extLst>
      <p:ext uri="{BB962C8B-B14F-4D97-AF65-F5344CB8AC3E}">
        <p14:creationId xmlns:p14="http://schemas.microsoft.com/office/powerpoint/2010/main" val="3537084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519FE58E-6A50-5C34-B41B-C44CE3B40469}"/>
              </a:ext>
            </a:extLst>
          </p:cNvPr>
          <p:cNvSpPr/>
          <p:nvPr/>
        </p:nvSpPr>
        <p:spPr>
          <a:xfrm>
            <a:off x="3666837" y="4427391"/>
            <a:ext cx="8160544" cy="1976006"/>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0717EE62-663E-5443-5522-1DE2FDF5A572}"/>
              </a:ext>
            </a:extLst>
          </p:cNvPr>
          <p:cNvSpPr>
            <a:spLocks noGrp="1"/>
          </p:cNvSpPr>
          <p:nvPr>
            <p:ph type="title"/>
          </p:nvPr>
        </p:nvSpPr>
        <p:spPr/>
        <p:txBody>
          <a:bodyPr>
            <a:normAutofit/>
          </a:bodyPr>
          <a:lstStyle/>
          <a:p>
            <a:pPr algn="ctr"/>
            <a:r>
              <a:rPr lang="en-US" sz="4400" cap="all" dirty="0">
                <a:latin typeface="Tw Cen MT" panose="020B0602020104020603" pitchFamily="34" charset="0"/>
              </a:rPr>
              <a:t>STUDENTS’ STRESS VARIES WIDELY</a:t>
            </a:r>
            <a:endParaRPr lang="en-CA" sz="4400" cap="all" dirty="0">
              <a:latin typeface="Tw Cen MT" panose="020B0602020104020603" pitchFamily="34" charset="0"/>
            </a:endParaRPr>
          </a:p>
        </p:txBody>
      </p:sp>
      <p:sp>
        <p:nvSpPr>
          <p:cNvPr id="6" name="Content Placeholder 7">
            <a:extLst>
              <a:ext uri="{FF2B5EF4-FFF2-40B4-BE49-F238E27FC236}">
                <a16:creationId xmlns:a16="http://schemas.microsoft.com/office/drawing/2014/main" id="{226D3B82-BA79-5B04-6091-8D41ED4B2287}"/>
              </a:ext>
            </a:extLst>
          </p:cNvPr>
          <p:cNvSpPr txBox="1">
            <a:spLocks/>
          </p:cNvSpPr>
          <p:nvPr/>
        </p:nvSpPr>
        <p:spPr>
          <a:xfrm>
            <a:off x="1306844" y="2032759"/>
            <a:ext cx="7983206" cy="26470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prstClr val="black"/>
                </a:solidFill>
              </a:rPr>
              <a:t>40% of students surveyed reported feeling more stressed in 2023 than they remember being in 2020.</a:t>
            </a:r>
          </a:p>
          <a:p>
            <a:r>
              <a:rPr lang="en-US" sz="1800" dirty="0">
                <a:solidFill>
                  <a:prstClr val="black"/>
                </a:solidFill>
              </a:rPr>
              <a:t>However, 33% reported no change, and 27% said that they were less stressed at school than they were three years ago.</a:t>
            </a:r>
          </a:p>
          <a:p>
            <a:r>
              <a:rPr lang="en-US" sz="1800" dirty="0">
                <a:solidFill>
                  <a:prstClr val="black"/>
                </a:solidFill>
              </a:rPr>
              <a:t>Self-pressure, peer pressure, and school-work balance were commonly identified as stressors.</a:t>
            </a:r>
          </a:p>
        </p:txBody>
      </p:sp>
      <p:sp>
        <p:nvSpPr>
          <p:cNvPr id="7" name="TextBox 6">
            <a:extLst>
              <a:ext uri="{FF2B5EF4-FFF2-40B4-BE49-F238E27FC236}">
                <a16:creationId xmlns:a16="http://schemas.microsoft.com/office/drawing/2014/main" id="{478107F2-F42D-1524-5F1E-05C3B41DFF99}"/>
              </a:ext>
            </a:extLst>
          </p:cNvPr>
          <p:cNvSpPr txBox="1"/>
          <p:nvPr/>
        </p:nvSpPr>
        <p:spPr>
          <a:xfrm>
            <a:off x="4044311" y="4541349"/>
            <a:ext cx="7405595" cy="2000548"/>
          </a:xfrm>
          <a:prstGeom prst="rect">
            <a:avLst/>
          </a:prstGeom>
          <a:noFill/>
        </p:spPr>
        <p:txBody>
          <a:bodyPr wrap="square">
            <a:spAutoFit/>
          </a:bodyPr>
          <a:lstStyle/>
          <a:p>
            <a:pPr>
              <a:defRPr/>
            </a:pPr>
            <a:r>
              <a:rPr lang="en-US" b="1" dirty="0">
                <a:solidFill>
                  <a:schemeClr val="bg1"/>
                </a:solidFill>
                <a:latin typeface="Ink Free" panose="03080402000500000000" pitchFamily="66" charset="0"/>
              </a:rPr>
              <a:t>“At the tail-end of the pandemic during Zoom there was less motivation [and] I’ve lost a bunch of time…feeling burnt out now and need a break.”</a:t>
            </a:r>
          </a:p>
          <a:p>
            <a:pPr>
              <a:defRPr/>
            </a:pPr>
            <a:endParaRPr lang="en-US" b="1" dirty="0">
              <a:solidFill>
                <a:schemeClr val="bg1"/>
              </a:solidFill>
              <a:latin typeface="Ink Free" panose="03080402000500000000" pitchFamily="66" charset="0"/>
            </a:endParaRPr>
          </a:p>
          <a:p>
            <a:pPr>
              <a:defRPr/>
            </a:pPr>
            <a:r>
              <a:rPr lang="en-US" b="1" dirty="0">
                <a:solidFill>
                  <a:schemeClr val="bg1"/>
                </a:solidFill>
                <a:latin typeface="Ink Free" panose="03080402000500000000" pitchFamily="66" charset="0"/>
              </a:rPr>
              <a:t>“I am working as I go to school so there is a different type of stress. Managing both finances and school stress is a different kind of stress…employment and school are in danger.”</a:t>
            </a:r>
          </a:p>
          <a:p>
            <a:pPr>
              <a:defRPr/>
            </a:pPr>
            <a:endParaRPr lang="en-CA" sz="1600" b="1" dirty="0">
              <a:solidFill>
                <a:srgbClr val="5B9BD5"/>
              </a:solidFill>
              <a:latin typeface="Ink Free" panose="03080402000500000000" pitchFamily="66" charset="0"/>
            </a:endParaRPr>
          </a:p>
        </p:txBody>
      </p:sp>
    </p:spTree>
    <p:extLst>
      <p:ext uri="{BB962C8B-B14F-4D97-AF65-F5344CB8AC3E}">
        <p14:creationId xmlns:p14="http://schemas.microsoft.com/office/powerpoint/2010/main" val="4162208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5B1FD9-3BB6-4DA9-A089-3B68C2323D4F}">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{F56C6A7F-7B62-49F4-9A43-A90C845D5CBA}tf33845126_win32</Template>
  <TotalTime>1237</TotalTime>
  <Words>977</Words>
  <Application>Microsoft Office PowerPoint</Application>
  <PresentationFormat>Widescreen</PresentationFormat>
  <Paragraphs>145</Paragraphs>
  <Slides>12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Bookman Old Style</vt:lpstr>
      <vt:lpstr>Calibri</vt:lpstr>
      <vt:lpstr>Courier New</vt:lpstr>
      <vt:lpstr>Franklin Gothic Book</vt:lpstr>
      <vt:lpstr>Garamond</vt:lpstr>
      <vt:lpstr>Ink Free</vt:lpstr>
      <vt:lpstr>Sagona Book</vt:lpstr>
      <vt:lpstr>Sagona ExtraLight</vt:lpstr>
      <vt:lpstr>Tw Cen MT</vt:lpstr>
      <vt:lpstr>1_RetrospectVTI</vt:lpstr>
      <vt:lpstr>SavonVTI</vt:lpstr>
      <vt:lpstr>Navigating Change and "Normalcy" in Online Learning</vt:lpstr>
      <vt:lpstr>SPECIAL THANKS…</vt:lpstr>
      <vt:lpstr>BACKGROUND</vt:lpstr>
      <vt:lpstr>PROJECT TIMELINE</vt:lpstr>
      <vt:lpstr>PowerPoint Presentation</vt:lpstr>
      <vt:lpstr>ACADEMIC INTEGRITY PROTECTION:  FINDING THE SWEET SPOT</vt:lpstr>
      <vt:lpstr>PowerPoint Presentation</vt:lpstr>
      <vt:lpstr>ASSESSMENT IS STILL quite “TRADITIONAL”</vt:lpstr>
      <vt:lpstr>STUDENTS’ STRESS VARIES WIDELY</vt:lpstr>
      <vt:lpstr>ACADEMIC FRAUD IS NOT THE NORM</vt:lpstr>
      <vt:lpstr>PowerPoint Presentation</vt:lpstr>
      <vt:lpstr>Please 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Change and "Normalcy" in Online Learning</dc:title>
  <dc:creator>Elle Ting</dc:creator>
  <cp:lastModifiedBy>Elle Ting</cp:lastModifiedBy>
  <cp:revision>7</cp:revision>
  <dcterms:created xsi:type="dcterms:W3CDTF">2023-05-30T05:51:08Z</dcterms:created>
  <dcterms:modified xsi:type="dcterms:W3CDTF">2023-05-31T19:34:23Z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