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6" r:id="rId6"/>
    <p:sldId id="258" r:id="rId7"/>
    <p:sldId id="259" r:id="rId8"/>
    <p:sldId id="260" r:id="rId9"/>
    <p:sldId id="261" r:id="rId10"/>
    <p:sldId id="265" r:id="rId11"/>
    <p:sldId id="263" r:id="rId12"/>
    <p:sldId id="26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70842-9265-3505-1FD4-8D29F5691DA8}" v="5" dt="2023-06-02T01:11:16.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9" autoAdjust="0"/>
    <p:restoredTop sz="88768"/>
  </p:normalViewPr>
  <p:slideViewPr>
    <p:cSldViewPr snapToGrid="0">
      <p:cViewPr varScale="1">
        <p:scale>
          <a:sx n="116" d="100"/>
          <a:sy n="116" d="100"/>
        </p:scale>
        <p:origin x="496" y="17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9" d="100"/>
          <a:sy n="89" d="100"/>
        </p:scale>
        <p:origin x="26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5-661A-FE49-8C37-B3A9CA349F88}"/>
              </c:ext>
            </c:extLst>
          </c:dPt>
          <c:dPt>
            <c:idx val="1"/>
            <c:invertIfNegative val="0"/>
            <c:bubble3D val="0"/>
            <c:spPr>
              <a:solidFill>
                <a:srgbClr val="F15A22"/>
              </a:solidFill>
              <a:ln>
                <a:noFill/>
              </a:ln>
              <a:effectLst/>
            </c:spPr>
            <c:extLst>
              <c:ext xmlns:c16="http://schemas.microsoft.com/office/drawing/2014/chart" uri="{C3380CC4-5D6E-409C-BE32-E72D297353CC}">
                <c16:uniqueId val="{00000004-661A-FE49-8C37-B3A9CA349F88}"/>
              </c:ext>
            </c:extLst>
          </c:dPt>
          <c:cat>
            <c:strRef>
              <c:f>Sheet1!$A$2:$A$3</c:f>
              <c:strCache>
                <c:ptCount val="2"/>
                <c:pt idx="0">
                  <c:v>Students we know</c:v>
                </c:pt>
                <c:pt idx="1">
                  <c:v>Students we don't</c:v>
                </c:pt>
              </c:strCache>
            </c:strRef>
          </c:cat>
          <c:val>
            <c:numRef>
              <c:f>Sheet1!$B$2:$B$3</c:f>
              <c:numCache>
                <c:formatCode>General</c:formatCode>
                <c:ptCount val="2"/>
                <c:pt idx="0">
                  <c:v>3</c:v>
                </c:pt>
                <c:pt idx="1">
                  <c:v>6.3</c:v>
                </c:pt>
              </c:numCache>
            </c:numRef>
          </c:val>
          <c:extLst>
            <c:ext xmlns:c16="http://schemas.microsoft.com/office/drawing/2014/chart" uri="{C3380CC4-5D6E-409C-BE32-E72D297353CC}">
              <c16:uniqueId val="{00000000-661A-FE49-8C37-B3A9CA349F88}"/>
            </c:ext>
          </c:extLst>
        </c:ser>
        <c:dLbls>
          <c:showLegendKey val="0"/>
          <c:showVal val="0"/>
          <c:showCatName val="0"/>
          <c:showSerName val="0"/>
          <c:showPercent val="0"/>
          <c:showBubbleSize val="0"/>
        </c:dLbls>
        <c:gapWidth val="219"/>
        <c:overlap val="-27"/>
        <c:axId val="1732938831"/>
        <c:axId val="1444903391"/>
      </c:barChart>
      <c:catAx>
        <c:axId val="173293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903391"/>
        <c:crosses val="autoZero"/>
        <c:auto val="1"/>
        <c:lblAlgn val="ctr"/>
        <c:lblOffset val="100"/>
        <c:noMultiLvlLbl val="0"/>
      </c:catAx>
      <c:valAx>
        <c:axId val="1444903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293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5FDCBF-EA6D-F044-AF82-54AF1F78E359}" type="datetimeFigureOut">
              <a:rPr lang="en-US" smtClean="0"/>
              <a:t>6/1/23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DE3ADA-1FA0-1D49-89E7-826A3E12FDE2}" type="slidenum">
              <a:rPr lang="en-US" smtClean="0"/>
              <a:t>‹#›</a:t>
            </a:fld>
            <a:endParaRPr lang="en-US"/>
          </a:p>
        </p:txBody>
      </p:sp>
    </p:spTree>
    <p:extLst>
      <p:ext uri="{BB962C8B-B14F-4D97-AF65-F5344CB8AC3E}">
        <p14:creationId xmlns:p14="http://schemas.microsoft.com/office/powerpoint/2010/main" val="182309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ces.ed.gov/whatsnew/press_releases/4_26_2022.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ay.yale.edu/disability-fact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91534"/>
            <a:ext cx="5608320" cy="7642816"/>
          </a:xfrm>
        </p:spPr>
        <p:txBody>
          <a:bodyPr/>
          <a:lstStyle/>
          <a:p>
            <a:r>
              <a:rPr lang="en-CA" sz="1800" dirty="0"/>
              <a:t>Hello</a:t>
            </a:r>
          </a:p>
          <a:p>
            <a:r>
              <a:rPr lang="en-CA" sz="1800" dirty="0"/>
              <a:t>My name is Luke McKnight, assistive technologist at Langara </a:t>
            </a:r>
            <a:r>
              <a:rPr lang="en-US" sz="1800" dirty="0" err="1">
                <a:solidFill>
                  <a:srgbClr val="000000"/>
                </a:solidFill>
              </a:rPr>
              <a:t>snəw̓eyəɬ</a:t>
            </a:r>
            <a:r>
              <a:rPr lang="en-US" sz="1800" dirty="0">
                <a:solidFill>
                  <a:srgbClr val="000000"/>
                </a:solidFill>
              </a:rPr>
              <a:t> </a:t>
            </a:r>
            <a:r>
              <a:rPr lang="en-US" sz="1800" dirty="0" err="1">
                <a:solidFill>
                  <a:srgbClr val="000000"/>
                </a:solidFill>
              </a:rPr>
              <a:t>leləm</a:t>
            </a:r>
            <a:endParaRPr lang="en-US" sz="1800" dirty="0">
              <a:solidFill>
                <a:srgbClr val="000000"/>
              </a:solidFill>
            </a:endParaRPr>
          </a:p>
          <a:p>
            <a:r>
              <a:rPr lang="en-US" sz="1800" dirty="0">
                <a:solidFill>
                  <a:srgbClr val="000000"/>
                </a:solidFill>
              </a:rPr>
              <a:t>I would like to thank </a:t>
            </a:r>
            <a:r>
              <a:rPr lang="en-US" sz="1800" dirty="0" err="1">
                <a:solidFill>
                  <a:srgbClr val="000000"/>
                </a:solidFill>
              </a:rPr>
              <a:t>Kwantlan</a:t>
            </a:r>
            <a:r>
              <a:rPr lang="en-US" sz="1800" dirty="0">
                <a:solidFill>
                  <a:srgbClr val="000000"/>
                </a:solidFill>
              </a:rPr>
              <a:t> for hosting and acknowledge the Coast Salish people whose territory I live and work on. I would also like to note the </a:t>
            </a:r>
            <a:r>
              <a:rPr lang="en-US" sz="1800" dirty="0" err="1">
                <a:solidFill>
                  <a:srgbClr val="000000"/>
                </a:solidFill>
              </a:rPr>
              <a:t>Wetʼsuwetʼen</a:t>
            </a:r>
            <a:r>
              <a:rPr lang="en-US" sz="1800" dirty="0">
                <a:solidFill>
                  <a:srgbClr val="000000"/>
                </a:solidFill>
              </a:rPr>
              <a:t> people, on whose territory I formerly lived.</a:t>
            </a:r>
          </a:p>
          <a:p>
            <a:endParaRPr lang="en-US" sz="1800" dirty="0">
              <a:solidFill>
                <a:srgbClr val="000000"/>
              </a:solidFill>
            </a:endParaRPr>
          </a:p>
          <a:p>
            <a:r>
              <a:rPr lang="en-US" sz="1800" dirty="0">
                <a:solidFill>
                  <a:srgbClr val="000000"/>
                </a:solidFill>
              </a:rPr>
              <a:t>As for my presentation today,</a:t>
            </a:r>
            <a:r>
              <a:rPr lang="en-CA" sz="1800" dirty="0">
                <a:solidFill>
                  <a:srgbClr val="000000"/>
                </a:solidFill>
              </a:rPr>
              <a:t> </a:t>
            </a:r>
            <a:r>
              <a:rPr lang="en-CA" sz="1800" dirty="0"/>
              <a:t>I want to provide a brief demonstration of a course we built to introduce our LMS to users of assistive technology</a:t>
            </a:r>
            <a:endParaRPr lang="en-US" sz="1800" dirty="0"/>
          </a:p>
        </p:txBody>
      </p:sp>
      <p:sp>
        <p:nvSpPr>
          <p:cNvPr id="4" name="Slide Number Placeholder 3"/>
          <p:cNvSpPr>
            <a:spLocks noGrp="1"/>
          </p:cNvSpPr>
          <p:nvPr>
            <p:ph type="sldNum" sz="quarter" idx="5"/>
          </p:nvPr>
        </p:nvSpPr>
        <p:spPr/>
        <p:txBody>
          <a:bodyPr/>
          <a:lstStyle/>
          <a:p>
            <a:fld id="{47DE3ADA-1FA0-1D49-89E7-826A3E12FDE2}" type="slidenum">
              <a:rPr lang="en-US" smtClean="0"/>
              <a:t>1</a:t>
            </a:fld>
            <a:endParaRPr lang="en-US"/>
          </a:p>
        </p:txBody>
      </p:sp>
    </p:spTree>
    <p:extLst>
      <p:ext uri="{BB962C8B-B14F-4D97-AF65-F5344CB8AC3E}">
        <p14:creationId xmlns:p14="http://schemas.microsoft.com/office/powerpoint/2010/main" val="313761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6050"/>
            <a:ext cx="5608320" cy="7728300"/>
          </a:xfrm>
        </p:spPr>
        <p:txBody>
          <a:bodyPr/>
          <a:lstStyle/>
          <a:p>
            <a:r>
              <a:rPr lang="en-US" sz="1800" dirty="0"/>
              <a:t>Thank you for staying all the way to the end on a Friday afternoon.</a:t>
            </a:r>
          </a:p>
          <a:p>
            <a:r>
              <a:rPr lang="en-US" sz="1800" dirty="0"/>
              <a:t>Here we have an animated GIF of The Simpsons cartoon in which Principal Skinner is announcing quote "the doors are now locked, so you parents can't sneak out after your own child has performed"</a:t>
            </a:r>
            <a:endParaRPr lang="en-US" sz="1800" dirty="0">
              <a:cs typeface="Calibri"/>
            </a:endParaRPr>
          </a:p>
        </p:txBody>
      </p:sp>
      <p:sp>
        <p:nvSpPr>
          <p:cNvPr id="4" name="Slide Number Placeholder 3"/>
          <p:cNvSpPr>
            <a:spLocks noGrp="1"/>
          </p:cNvSpPr>
          <p:nvPr>
            <p:ph type="sldNum" sz="quarter" idx="5"/>
          </p:nvPr>
        </p:nvSpPr>
        <p:spPr/>
        <p:txBody>
          <a:bodyPr/>
          <a:lstStyle/>
          <a:p>
            <a:fld id="{47DE3ADA-1FA0-1D49-89E7-826A3E12FDE2}" type="slidenum">
              <a:rPr lang="en-US" smtClean="0"/>
              <a:t>2</a:t>
            </a:fld>
            <a:endParaRPr lang="en-US"/>
          </a:p>
        </p:txBody>
      </p:sp>
    </p:spTree>
    <p:extLst>
      <p:ext uri="{BB962C8B-B14F-4D97-AF65-F5344CB8AC3E}">
        <p14:creationId xmlns:p14="http://schemas.microsoft.com/office/powerpoint/2010/main" val="20148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534276"/>
            <a:ext cx="5608320" cy="7600074"/>
          </a:xfrm>
        </p:spPr>
        <p:txBody>
          <a:bodyPr/>
          <a:lstStyle/>
          <a:p>
            <a:r>
              <a:rPr lang="en-US" sz="1800" dirty="0"/>
              <a:t>Likely many of us know Brightspace.</a:t>
            </a:r>
          </a:p>
          <a:p>
            <a:endParaRPr lang="en-US" sz="1800" dirty="0"/>
          </a:p>
          <a:p>
            <a:r>
              <a:rPr lang="en-US" sz="1800" b="1" dirty="0">
                <a:ea typeface="Calibri"/>
                <a:cs typeface="Calibri"/>
              </a:rPr>
              <a:t>*click*</a:t>
            </a:r>
          </a:p>
          <a:p>
            <a:endParaRPr lang="en-US" sz="1800" b="1" dirty="0"/>
          </a:p>
          <a:p>
            <a:r>
              <a:rPr lang="en-US" sz="1800" dirty="0">
                <a:ea typeface="Calibri"/>
                <a:cs typeface="Calibri"/>
              </a:rPr>
              <a:t>D2L, D2L Brightspace.</a:t>
            </a:r>
            <a:endParaRPr lang="en-US" sz="1800" dirty="0"/>
          </a:p>
          <a:p>
            <a:r>
              <a:rPr lang="en-US" sz="1800" dirty="0">
                <a:ea typeface="Calibri"/>
                <a:cs typeface="Calibri"/>
              </a:rPr>
              <a:t>Our learning management system.</a:t>
            </a:r>
          </a:p>
          <a:p>
            <a:r>
              <a:rPr lang="en-US" sz="1800" dirty="0"/>
              <a:t>About 95% of Langara students take a course with some online content and instructors do not have time to teach students about Brightspace. Or they assume they already know or have taken a course already. We felt that students could a little bit of orientation, a little bit of guidance and practice.</a:t>
            </a:r>
          </a:p>
        </p:txBody>
      </p:sp>
      <p:sp>
        <p:nvSpPr>
          <p:cNvPr id="4" name="Slide Number Placeholder 3"/>
          <p:cNvSpPr>
            <a:spLocks noGrp="1"/>
          </p:cNvSpPr>
          <p:nvPr>
            <p:ph type="sldNum" sz="quarter" idx="5"/>
          </p:nvPr>
        </p:nvSpPr>
        <p:spPr/>
        <p:txBody>
          <a:bodyPr/>
          <a:lstStyle/>
          <a:p>
            <a:fld id="{017F879E-7D49-4570-ADEE-272AE95B842D}" type="slidenum">
              <a:t>3</a:t>
            </a:fld>
            <a:endParaRPr lang="en-US"/>
          </a:p>
        </p:txBody>
      </p:sp>
    </p:spTree>
    <p:extLst>
      <p:ext uri="{BB962C8B-B14F-4D97-AF65-F5344CB8AC3E}">
        <p14:creationId xmlns:p14="http://schemas.microsoft.com/office/powerpoint/2010/main" val="345375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587704"/>
            <a:ext cx="5608320" cy="7546647"/>
          </a:xfrm>
        </p:spPr>
        <p:txBody>
          <a:bodyPr/>
          <a:lstStyle/>
          <a:p>
            <a:r>
              <a:rPr lang="en-US" sz="1800" dirty="0">
                <a:cs typeface="Calibri"/>
              </a:rPr>
              <a:t>Just so we are all using the same language:</a:t>
            </a:r>
            <a:endParaRPr lang="en-US" sz="1800" dirty="0"/>
          </a:p>
          <a:p>
            <a:endParaRPr lang="en-US" sz="1800" dirty="0">
              <a:cs typeface="Calibri"/>
            </a:endParaRPr>
          </a:p>
          <a:p>
            <a:r>
              <a:rPr lang="en-US" sz="1800" b="1" dirty="0">
                <a:cs typeface="Calibri"/>
              </a:rPr>
              <a:t>*click*</a:t>
            </a:r>
          </a:p>
          <a:p>
            <a:endParaRPr lang="en-US" sz="1800" dirty="0">
              <a:cs typeface="Calibri"/>
            </a:endParaRPr>
          </a:p>
          <a:p>
            <a:pPr marL="174708" indent="-174708">
              <a:buFont typeface="Arial" panose="020B0604020202020204" pitchFamily="34" charset="0"/>
              <a:buChar char="•"/>
            </a:pPr>
            <a:r>
              <a:rPr lang="en-US" sz="1800" dirty="0"/>
              <a:t>Screen readers like JAWS, NVDA, </a:t>
            </a:r>
            <a:r>
              <a:rPr lang="en-US" sz="1800" dirty="0" err="1"/>
              <a:t>VoiceOver</a:t>
            </a:r>
            <a:r>
              <a:rPr lang="en-US" sz="1800" dirty="0"/>
              <a:t> screen readers</a:t>
            </a:r>
            <a:endParaRPr lang="en-US" sz="1800" dirty="0">
              <a:cs typeface="Calibri"/>
            </a:endParaRPr>
          </a:p>
          <a:p>
            <a:pPr marL="174708" indent="-174708">
              <a:buFont typeface="Arial" panose="020B0604020202020204" pitchFamily="34" charset="0"/>
              <a:buChar char="•"/>
            </a:pPr>
            <a:r>
              <a:rPr lang="en-US" sz="1800" dirty="0"/>
              <a:t>Text to speech like </a:t>
            </a:r>
            <a:r>
              <a:rPr lang="en-US" sz="1800" dirty="0" err="1"/>
              <a:t>ReadSpeaker</a:t>
            </a:r>
            <a:r>
              <a:rPr lang="en-US" sz="1800" dirty="0"/>
              <a:t>, </a:t>
            </a:r>
            <a:r>
              <a:rPr lang="en-US" sz="1800" dirty="0" err="1"/>
              <a:t>Read&amp;Write</a:t>
            </a:r>
            <a:r>
              <a:rPr lang="en-US" sz="1800" dirty="0"/>
              <a:t>, Kurzweil</a:t>
            </a:r>
          </a:p>
          <a:p>
            <a:pPr marL="174708" indent="-174708">
              <a:buFont typeface="Arial" panose="020B0604020202020204" pitchFamily="34" charset="0"/>
              <a:buChar char="•"/>
            </a:pPr>
            <a:r>
              <a:rPr lang="en-US" sz="1800" dirty="0"/>
              <a:t>Speech to text like Dragon, capital V Voice Control on macOS, iOS</a:t>
            </a:r>
          </a:p>
          <a:p>
            <a:pPr marL="174708" indent="-174708">
              <a:buFont typeface="Arial" panose="020B0604020202020204" pitchFamily="34" charset="0"/>
              <a:buChar char="•"/>
            </a:pPr>
            <a:r>
              <a:rPr lang="en-US" sz="1800" dirty="0"/>
              <a:t>Closed captions, subtitles, transcription like Group Transcribe</a:t>
            </a:r>
          </a:p>
          <a:p>
            <a:pPr marL="174708" indent="-174708">
              <a:buFont typeface="Arial" panose="020B0604020202020204" pitchFamily="34" charset="0"/>
              <a:buChar char="•"/>
            </a:pPr>
            <a:r>
              <a:rPr lang="en-US" sz="1800" dirty="0"/>
              <a:t>Magnifiers like ZoomText, browser tools or changing screen resolution</a:t>
            </a:r>
          </a:p>
          <a:p>
            <a:pPr marL="174708" indent="-174708">
              <a:buFont typeface="Arial" panose="020B0604020202020204" pitchFamily="34" charset="0"/>
              <a:buChar char="•"/>
            </a:pPr>
            <a:r>
              <a:rPr lang="en-US" sz="1800" dirty="0"/>
              <a:t>Keyboard only, mouth switch, refreshable braille display.</a:t>
            </a:r>
            <a:endParaRPr lang="en-US" sz="1800" dirty="0">
              <a:ea typeface="Calibri"/>
              <a:cs typeface="Calibri"/>
            </a:endParaRPr>
          </a:p>
        </p:txBody>
      </p:sp>
      <p:sp>
        <p:nvSpPr>
          <p:cNvPr id="4" name="Slide Number Placeholder 3"/>
          <p:cNvSpPr>
            <a:spLocks noGrp="1"/>
          </p:cNvSpPr>
          <p:nvPr>
            <p:ph type="sldNum" sz="quarter" idx="5"/>
          </p:nvPr>
        </p:nvSpPr>
        <p:spPr/>
        <p:txBody>
          <a:bodyPr/>
          <a:lstStyle/>
          <a:p>
            <a:fld id="{47DE3ADA-1FA0-1D49-89E7-826A3E12FDE2}" type="slidenum">
              <a:rPr lang="en-US" smtClean="0"/>
              <a:t>4</a:t>
            </a:fld>
            <a:endParaRPr lang="en-US"/>
          </a:p>
        </p:txBody>
      </p:sp>
    </p:spTree>
    <p:extLst>
      <p:ext uri="{BB962C8B-B14F-4D97-AF65-F5344CB8AC3E}">
        <p14:creationId xmlns:p14="http://schemas.microsoft.com/office/powerpoint/2010/main" val="72749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41937"/>
            <a:ext cx="5608320" cy="7792413"/>
          </a:xfrm>
        </p:spPr>
        <p:txBody>
          <a:bodyPr/>
          <a:lstStyle/>
          <a:p>
            <a:r>
              <a:rPr lang="en-US" sz="1800" b="1" dirty="0"/>
              <a:t>*Click*</a:t>
            </a:r>
          </a:p>
          <a:p>
            <a:endParaRPr lang="en-US" sz="1800" dirty="0"/>
          </a:p>
          <a:p>
            <a:r>
              <a:rPr lang="en-US" sz="1800" dirty="0"/>
              <a:t>Who we know, in the left column of this chart, I think maybe around a third?</a:t>
            </a:r>
          </a:p>
          <a:p>
            <a:r>
              <a:rPr lang="en-US" sz="1800" dirty="0"/>
              <a:t>That number is students registered with accessibility services AND responded to offer of assistance. </a:t>
            </a:r>
          </a:p>
          <a:p>
            <a:endParaRPr lang="en-US" sz="1800" dirty="0">
              <a:ea typeface="Calibri"/>
              <a:cs typeface="Calibri"/>
            </a:endParaRPr>
          </a:p>
          <a:p>
            <a:r>
              <a:rPr lang="en-US" sz="1800" dirty="0">
                <a:ea typeface="Calibri"/>
                <a:cs typeface="Calibri"/>
              </a:rPr>
              <a:t>However, w</a:t>
            </a:r>
            <a:r>
              <a:rPr lang="en-US" sz="1800" dirty="0"/>
              <a:t>ho we </a:t>
            </a:r>
            <a:r>
              <a:rPr lang="en-US" sz="1800"/>
              <a:t>don’t know, </a:t>
            </a:r>
            <a:r>
              <a:rPr lang="en-US" sz="1800" dirty="0"/>
              <a:t>in the right column.</a:t>
            </a:r>
          </a:p>
          <a:p>
            <a:r>
              <a:rPr lang="en-US" sz="1800" dirty="0"/>
              <a:t>Consider that one in 5 or 6 people have a disability.</a:t>
            </a:r>
            <a:endParaRPr lang="en-US" sz="1800" dirty="0">
              <a:ea typeface="Calibri" panose="020F0502020204030204"/>
              <a:cs typeface="Calibri" panose="020F0502020204030204"/>
            </a:endParaRPr>
          </a:p>
          <a:p>
            <a:r>
              <a:rPr lang="en-US" sz="1800" dirty="0"/>
              <a:t>A study of American college students shows only 37% of students with a disability disclosed their disability to their college </a:t>
            </a:r>
            <a:r>
              <a:rPr lang="en-US" sz="1800" u="sng" dirty="0">
                <a:solidFill>
                  <a:srgbClr val="0563C1"/>
                </a:solidFill>
                <a:hlinkClick r:id="rId3"/>
              </a:rPr>
              <a:t>https://nces.ed.gov/whatsnew/press_releases/4_26_2022.asp</a:t>
            </a:r>
            <a:r>
              <a:rPr lang="en-US" sz="1800" dirty="0">
                <a:solidFill>
                  <a:srgbClr val="0563C1"/>
                </a:solidFill>
              </a:rPr>
              <a:t> </a:t>
            </a:r>
            <a:endParaRPr lang="en-US" sz="1800" dirty="0"/>
          </a:p>
          <a:p>
            <a:r>
              <a:rPr lang="en-US" sz="1800" dirty="0"/>
              <a:t>A Yale study of American students noted that of students with a disability, 94% received some form of assistance in high school but only 17% did in college. </a:t>
            </a:r>
            <a:r>
              <a:rPr lang="en-US" sz="1800" u="sng" dirty="0">
                <a:solidFill>
                  <a:srgbClr val="0563C1"/>
                </a:solidFill>
                <a:hlinkClick r:id="rId4"/>
              </a:rPr>
              <a:t>https://day.yale.edu/disability-facts</a:t>
            </a:r>
            <a:r>
              <a:rPr lang="en-US" sz="1800" dirty="0">
                <a:solidFill>
                  <a:srgbClr val="000000"/>
                </a:solidFill>
              </a:rPr>
              <a:t> </a:t>
            </a:r>
          </a:p>
          <a:p>
            <a:r>
              <a:rPr lang="en-US" sz="1800" dirty="0"/>
              <a:t>These numbers only include students with recognized, diagnosed, and documented disabilities. </a:t>
            </a:r>
          </a:p>
          <a:p>
            <a:endParaRPr lang="en-US" sz="1800" dirty="0"/>
          </a:p>
          <a:p>
            <a:r>
              <a:rPr lang="en-US" sz="1800" b="1" dirty="0"/>
              <a:t>*click*</a:t>
            </a:r>
          </a:p>
          <a:p>
            <a:endParaRPr lang="en-US" sz="1800" dirty="0"/>
          </a:p>
          <a:p>
            <a:r>
              <a:rPr lang="en-US" sz="1800" dirty="0"/>
              <a:t>Basically, we don’t know who we don’t know. </a:t>
            </a:r>
          </a:p>
        </p:txBody>
      </p:sp>
      <p:sp>
        <p:nvSpPr>
          <p:cNvPr id="4" name="Slide Number Placeholder 3"/>
          <p:cNvSpPr>
            <a:spLocks noGrp="1"/>
          </p:cNvSpPr>
          <p:nvPr>
            <p:ph type="sldNum" sz="quarter" idx="5"/>
          </p:nvPr>
        </p:nvSpPr>
        <p:spPr/>
        <p:txBody>
          <a:bodyPr/>
          <a:lstStyle/>
          <a:p>
            <a:fld id="{47DE3ADA-1FA0-1D49-89E7-826A3E12FDE2}" type="slidenum">
              <a:rPr lang="en-US" smtClean="0"/>
              <a:t>5</a:t>
            </a:fld>
            <a:endParaRPr lang="en-US"/>
          </a:p>
        </p:txBody>
      </p:sp>
    </p:spTree>
    <p:extLst>
      <p:ext uri="{BB962C8B-B14F-4D97-AF65-F5344CB8AC3E}">
        <p14:creationId xmlns:p14="http://schemas.microsoft.com/office/powerpoint/2010/main" val="353422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213711"/>
            <a:ext cx="5608320" cy="8783495"/>
          </a:xfrm>
        </p:spPr>
        <p:txBody>
          <a:bodyPr/>
          <a:lstStyle/>
          <a:p>
            <a:pPr defTabSz="931774">
              <a:defRPr/>
            </a:pPr>
            <a:r>
              <a:rPr lang="en-US" b="1" dirty="0"/>
              <a:t>*Click*</a:t>
            </a:r>
          </a:p>
          <a:p>
            <a:pPr defTabSz="931774">
              <a:defRPr/>
            </a:pPr>
            <a:endParaRPr lang="en-US" b="1" dirty="0"/>
          </a:p>
          <a:p>
            <a:pPr marL="232943" indent="-232943" defTabSz="931774">
              <a:buFontTx/>
              <a:buAutoNum type="arabicPeriod"/>
              <a:defRPr/>
            </a:pPr>
            <a:r>
              <a:rPr lang="en-US" dirty="0"/>
              <a:t>So we built this </a:t>
            </a:r>
            <a:r>
              <a:rPr lang="en-US" dirty="0" err="1"/>
              <a:t>brightspace</a:t>
            </a:r>
            <a:r>
              <a:rPr lang="en-US" dirty="0"/>
              <a:t> course to orient students</a:t>
            </a:r>
          </a:p>
          <a:p>
            <a:pPr marL="232943" indent="-232943" defTabSz="931774">
              <a:buFontTx/>
              <a:buAutoNum type="arabicPeriod"/>
              <a:defRPr/>
            </a:pPr>
            <a:r>
              <a:rPr lang="en-US" dirty="0"/>
              <a:t>We don’t know student experience</a:t>
            </a:r>
          </a:p>
          <a:p>
            <a:pPr marL="698830" lvl="1" indent="-232943" defTabSz="931774">
              <a:buFontTx/>
              <a:buAutoNum type="arabicPeriod"/>
              <a:defRPr/>
            </a:pPr>
            <a:r>
              <a:rPr lang="en-US" dirty="0"/>
              <a:t>With LMS</a:t>
            </a:r>
          </a:p>
          <a:p>
            <a:pPr marL="698830" lvl="1" indent="-232943" defTabSz="931774">
              <a:buFontTx/>
              <a:buAutoNum type="arabicPeriod"/>
              <a:defRPr/>
            </a:pPr>
            <a:r>
              <a:rPr lang="en-US" dirty="0"/>
              <a:t>With computers, web nav</a:t>
            </a:r>
          </a:p>
          <a:p>
            <a:pPr marL="232943" indent="-232943" defTabSz="931774">
              <a:buFontTx/>
              <a:buAutoNum type="arabicPeriod"/>
              <a:defRPr/>
            </a:pPr>
            <a:r>
              <a:rPr lang="en-US" dirty="0"/>
              <a:t>We might say Brightspace is straightforward and intuitive</a:t>
            </a:r>
          </a:p>
          <a:p>
            <a:pPr marL="698830" lvl="1" indent="-232943" defTabSz="931774">
              <a:buFontTx/>
              <a:buAutoNum type="arabicPeriod"/>
              <a:defRPr/>
            </a:pPr>
            <a:r>
              <a:rPr lang="en-US" dirty="0"/>
              <a:t>We, in our field, are living every day dealing with educational tech. </a:t>
            </a:r>
          </a:p>
          <a:p>
            <a:pPr marL="698830" lvl="1" indent="-232943" defTabSz="931774">
              <a:buFontTx/>
              <a:buAutoNum type="arabicPeriod"/>
              <a:defRPr/>
            </a:pPr>
            <a:r>
              <a:rPr lang="en-US" dirty="0"/>
              <a:t>Our immersion is necessary to be authorities yes, but it also makes us prejudicial about others and their experience. </a:t>
            </a:r>
            <a:endParaRPr lang="en-US" dirty="0">
              <a:solidFill>
                <a:schemeClr val="tx1"/>
              </a:solidFill>
              <a:ea typeface="+mn-ea"/>
              <a:cs typeface="+mn-cs"/>
            </a:endParaRPr>
          </a:p>
          <a:p>
            <a:pPr defTabSz="931774">
              <a:defRPr/>
            </a:pPr>
            <a:endParaRPr lang="en-US" b="1" dirty="0">
              <a:solidFill>
                <a:srgbClr val="202124"/>
              </a:solidFill>
              <a:ea typeface="Calibri"/>
              <a:cs typeface="Calibri"/>
            </a:endParaRPr>
          </a:p>
          <a:p>
            <a:pPr defTabSz="931774">
              <a:defRPr/>
            </a:pPr>
            <a:r>
              <a:rPr lang="en-US" b="1" dirty="0">
                <a:solidFill>
                  <a:srgbClr val="202124"/>
                </a:solidFill>
                <a:ea typeface="Calibri"/>
                <a:cs typeface="Calibri"/>
              </a:rPr>
              <a:t>*click*</a:t>
            </a:r>
            <a:endParaRPr lang="en-US" b="1" i="0" dirty="0">
              <a:solidFill>
                <a:srgbClr val="202124"/>
              </a:solidFill>
              <a:effectLst/>
            </a:endParaRPr>
          </a:p>
          <a:p>
            <a:pPr marL="232943" indent="-232943" fontAlgn="base">
              <a:buFont typeface="+mj-lt"/>
              <a:buAutoNum type="arabicPeriod"/>
            </a:pPr>
            <a:r>
              <a:rPr lang="en-US" dirty="0">
                <a:solidFill>
                  <a:srgbClr val="202124"/>
                </a:solidFill>
                <a:effectLst/>
                <a:ea typeface="Calibri" panose="020F0502020204030204" pitchFamily="34" charset="0"/>
                <a:cs typeface="Times New Roman" panose="02020603050405020304" pitchFamily="18" charset="0"/>
              </a:rPr>
              <a:t>The course is self-register and voluntary, advertised to students using assistive technology</a:t>
            </a:r>
          </a:p>
          <a:p>
            <a:pPr marL="232943" indent="-232943" fontAlgn="base">
              <a:buFont typeface="+mj-lt"/>
              <a:buAutoNum type="arabicPeriod"/>
            </a:pPr>
            <a:r>
              <a:rPr lang="en-US" dirty="0">
                <a:solidFill>
                  <a:srgbClr val="202124"/>
                </a:solidFill>
                <a:effectLst/>
                <a:ea typeface="Calibri" panose="020F0502020204030204" pitchFamily="34" charset="0"/>
                <a:cs typeface="Times New Roman" panose="02020603050405020304" pitchFamily="18" charset="0"/>
              </a:rPr>
              <a:t>Ideally, students would enroll before their first class and learn how their assistive technology will interact with Brightspace.</a:t>
            </a:r>
            <a:r>
              <a:rPr lang="en-CA" dirty="0">
                <a:effectLst/>
              </a:rPr>
              <a:t> We outline the major features, layout, and tools. Additionally, the course is a space to experiment and practice. </a:t>
            </a:r>
          </a:p>
          <a:p>
            <a:pPr algn="l"/>
            <a:endParaRPr lang="en-US" dirty="0"/>
          </a:p>
          <a:p>
            <a:pPr algn="l"/>
            <a:r>
              <a:rPr lang="en-US" b="1" dirty="0"/>
              <a:t>*click*</a:t>
            </a:r>
            <a:endParaRPr lang="en-CA" b="1" dirty="0"/>
          </a:p>
          <a:p>
            <a:pPr marL="232943" indent="-232943" defTabSz="931774">
              <a:lnSpc>
                <a:spcPct val="107000"/>
              </a:lnSpc>
              <a:spcAft>
                <a:spcPts val="815"/>
              </a:spcAft>
              <a:buFont typeface="+mj-lt"/>
              <a:buAutoNum type="arabicPeriod"/>
              <a:defRPr/>
            </a:pPr>
            <a:r>
              <a:rPr lang="en-CA" dirty="0">
                <a:effectLst/>
                <a:ea typeface="Calibri" panose="020F0502020204030204" pitchFamily="34" charset="0"/>
                <a:cs typeface="Times New Roman" panose="02020603050405020304" pitchFamily="18" charset="0"/>
              </a:rPr>
              <a:t>Our hope was this would </a:t>
            </a:r>
          </a:p>
          <a:p>
            <a:pPr marL="698830" lvl="1" indent="-232943" defTabSz="931774">
              <a:lnSpc>
                <a:spcPct val="107000"/>
              </a:lnSpc>
              <a:spcAft>
                <a:spcPts val="815"/>
              </a:spcAft>
              <a:buFont typeface="+mj-lt"/>
              <a:buAutoNum type="arabicPeriod"/>
              <a:defRPr/>
            </a:pPr>
            <a:r>
              <a:rPr lang="en-CA" dirty="0">
                <a:effectLst/>
                <a:ea typeface="Calibri" panose="020F0502020204030204" pitchFamily="34" charset="0"/>
                <a:cs typeface="Times New Roman" panose="02020603050405020304" pitchFamily="18" charset="0"/>
              </a:rPr>
              <a:t>Allow students to focus on doing the actual schoolwork, learning, evolving instead of beating their heads against the wall, becoming frustrated and disheartened before they even begin. </a:t>
            </a:r>
          </a:p>
          <a:p>
            <a:pPr marL="698830" lvl="1" indent="-232943" defTabSz="931774">
              <a:lnSpc>
                <a:spcPct val="107000"/>
              </a:lnSpc>
              <a:spcAft>
                <a:spcPts val="815"/>
              </a:spcAft>
              <a:buFont typeface="+mj-lt"/>
              <a:buAutoNum type="arabicPeriod"/>
              <a:defRPr/>
            </a:pPr>
            <a:r>
              <a:rPr lang="en-US" b="0" i="0" dirty="0">
                <a:solidFill>
                  <a:srgbClr val="000000"/>
                </a:solidFill>
                <a:effectLst/>
              </a:rPr>
              <a:t>Many students using assistive technology will also require remediation of inaccessible course material (e-texts, closed captions, etc.) and that can cause them to start the semester behind their peers. We wanted to offer this resource to assist with learning one new element to ensure they are not even further behind by bouncing against barriers in the LMS.</a:t>
            </a:r>
            <a:endParaRPr lang="en-CA" b="1" dirty="0">
              <a:effectLst/>
              <a:ea typeface="Calibri" panose="020F0502020204030204" pitchFamily="34" charset="0"/>
              <a:cs typeface="Times New Roman" panose="02020603050405020304" pitchFamily="18" charset="0"/>
            </a:endParaRPr>
          </a:p>
          <a:p>
            <a:pPr algn="l"/>
            <a:r>
              <a:rPr lang="en-US" b="1" dirty="0"/>
              <a:t>*click*</a:t>
            </a:r>
            <a:endParaRPr lang="en-CA" b="1" dirty="0"/>
          </a:p>
          <a:p>
            <a:pPr marL="232943" indent="-232943">
              <a:lnSpc>
                <a:spcPct val="107000"/>
              </a:lnSpc>
              <a:spcAft>
                <a:spcPts val="815"/>
              </a:spcAft>
              <a:buFont typeface="+mj-lt"/>
              <a:buAutoNum type="arabicPeriod"/>
            </a:pPr>
            <a:r>
              <a:rPr lang="en-US" dirty="0">
                <a:effectLst/>
                <a:ea typeface="Calibri" panose="020F0502020204030204" pitchFamily="34" charset="0"/>
                <a:cs typeface="Times New Roman" panose="02020603050405020304" pitchFamily="18" charset="0"/>
              </a:rPr>
              <a:t>Welcome students</a:t>
            </a:r>
            <a:r>
              <a:rPr lang="en-CA" dirty="0">
                <a:effectLst/>
                <a:ea typeface="Calibri" panose="020F0502020204030204" pitchFamily="34" charset="0"/>
                <a:cs typeface="Times New Roman" panose="02020603050405020304" pitchFamily="18" charset="0"/>
              </a:rPr>
              <a:t> and s</a:t>
            </a:r>
            <a:r>
              <a:rPr lang="en-US" dirty="0">
                <a:effectLst/>
                <a:ea typeface="Calibri" panose="020F0502020204030204" pitchFamily="34" charset="0"/>
                <a:cs typeface="Times New Roman" panose="02020603050405020304" pitchFamily="18" charset="0"/>
              </a:rPr>
              <a:t>how them, who are often forgotten, that they have been considered. But, not as an accommodation. This course is designed to empower students to learn how to use the LMS before having to learn on the fly during the course. Hopefully, this builds a sense of independence and confidence.</a:t>
            </a:r>
          </a:p>
          <a:p>
            <a:pPr marL="232943" indent="-232943">
              <a:lnSpc>
                <a:spcPct val="107000"/>
              </a:lnSpc>
              <a:spcAft>
                <a:spcPts val="815"/>
              </a:spcAft>
              <a:buFont typeface="+mj-lt"/>
              <a:buAutoNum type="arabicPeriod"/>
            </a:pPr>
            <a:r>
              <a:rPr lang="en-US" dirty="0">
                <a:effectLst/>
                <a:ea typeface="Calibri" panose="020F0502020204030204" pitchFamily="34" charset="0"/>
                <a:cs typeface="Times New Roman" panose="02020603050405020304" pitchFamily="18" charset="0"/>
              </a:rPr>
              <a:t>However,</a:t>
            </a:r>
            <a:r>
              <a:rPr lang="en-US" b="0" i="0" dirty="0">
                <a:solidFill>
                  <a:srgbClr val="000000"/>
                </a:solidFill>
                <a:effectLst/>
              </a:rPr>
              <a:t> it’s open for any student to access, so it’s not limited to students using assistive technology. </a:t>
            </a:r>
          </a:p>
          <a:p>
            <a:pPr marL="232943" indent="-232943">
              <a:lnSpc>
                <a:spcPct val="107000"/>
              </a:lnSpc>
              <a:spcAft>
                <a:spcPts val="815"/>
              </a:spcAft>
              <a:buFont typeface="+mj-lt"/>
              <a:buAutoNum type="arabicPeriod"/>
            </a:pPr>
            <a:r>
              <a:rPr lang="en-US" b="0" i="0" dirty="0">
                <a:solidFill>
                  <a:srgbClr val="000000"/>
                </a:solidFill>
                <a:effectLst/>
              </a:rPr>
              <a:t>On the right, there is a screenshot of the JAWS select a button window showing the buttons available on a Brightspace page. We learn more about that in a moment.</a:t>
            </a:r>
            <a:endParaRPr lang="en-CA" dirty="0">
              <a:effectLst/>
              <a:ea typeface="Calibri" panose="020F0502020204030204" pitchFamily="34" charset="0"/>
              <a:cs typeface="Times New Roman" panose="02020603050405020304" pitchFamily="18" charset="0"/>
            </a:endParaRPr>
          </a:p>
          <a:p>
            <a:pPr algn="l" rtl="0" fontAlgn="base"/>
            <a:endParaRPr lang="en-US" b="0" i="0" dirty="0">
              <a:solidFill>
                <a:srgbClr val="000000"/>
              </a:solidFill>
              <a:effectLst/>
            </a:endParaRPr>
          </a:p>
          <a:p>
            <a:r>
              <a:rPr lang="en-US" dirty="0"/>
              <a:t>Now let’s have a look…</a:t>
            </a:r>
          </a:p>
        </p:txBody>
      </p:sp>
      <p:sp>
        <p:nvSpPr>
          <p:cNvPr id="4" name="Slide Number Placeholder 3"/>
          <p:cNvSpPr>
            <a:spLocks noGrp="1"/>
          </p:cNvSpPr>
          <p:nvPr>
            <p:ph type="sldNum" sz="quarter" idx="5"/>
          </p:nvPr>
        </p:nvSpPr>
        <p:spPr/>
        <p:txBody>
          <a:bodyPr/>
          <a:lstStyle/>
          <a:p>
            <a:fld id="{47DE3ADA-1FA0-1D49-89E7-826A3E12FDE2}" type="slidenum">
              <a:rPr lang="en-US" smtClean="0"/>
              <a:t>6</a:t>
            </a:fld>
            <a:endParaRPr lang="en-US"/>
          </a:p>
        </p:txBody>
      </p:sp>
    </p:spTree>
    <p:extLst>
      <p:ext uri="{BB962C8B-B14F-4D97-AF65-F5344CB8AC3E}">
        <p14:creationId xmlns:p14="http://schemas.microsoft.com/office/powerpoint/2010/main" val="97244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7DE3ADA-1FA0-1D49-89E7-826A3E12FDE2}" type="slidenum">
              <a:rPr lang="en-US" smtClean="0"/>
              <a:t>7</a:t>
            </a:fld>
            <a:endParaRPr lang="en-US"/>
          </a:p>
        </p:txBody>
      </p:sp>
    </p:spTree>
    <p:extLst>
      <p:ext uri="{BB962C8B-B14F-4D97-AF65-F5344CB8AC3E}">
        <p14:creationId xmlns:p14="http://schemas.microsoft.com/office/powerpoint/2010/main" val="175308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06050"/>
            <a:ext cx="5608320" cy="8423917"/>
          </a:xfrm>
        </p:spPr>
        <p:txBody>
          <a:bodyPr/>
          <a:lstStyle/>
          <a:p>
            <a:r>
              <a:rPr lang="en-US" b="1" dirty="0"/>
              <a:t>*Click* </a:t>
            </a:r>
          </a:p>
          <a:p>
            <a:pPr marL="232943" indent="-232943">
              <a:buAutoNum type="arabicPeriod"/>
            </a:pPr>
            <a:r>
              <a:rPr lang="en-US" dirty="0"/>
              <a:t>We hired a student worker to review and help edit</a:t>
            </a:r>
          </a:p>
          <a:p>
            <a:pPr marL="698830" lvl="1" indent="-232943">
              <a:buAutoNum type="arabicPeriod"/>
            </a:pPr>
            <a:r>
              <a:rPr lang="en-US" dirty="0"/>
              <a:t>Full time screen reader user</a:t>
            </a:r>
          </a:p>
          <a:p>
            <a:pPr marL="698830" lvl="1" indent="-232943">
              <a:buAutoNum type="arabicPeriod"/>
            </a:pPr>
            <a:r>
              <a:rPr lang="en-US" dirty="0"/>
              <a:t>Review and consult, especially early stages</a:t>
            </a:r>
          </a:p>
          <a:p>
            <a:pPr marL="698830" lvl="1" indent="-232943">
              <a:buAutoNum type="arabicPeriod"/>
            </a:pPr>
            <a:r>
              <a:rPr lang="en-US" dirty="0"/>
              <a:t>determine if what we thought of as best practices was in line with their lived experience. </a:t>
            </a:r>
          </a:p>
          <a:p>
            <a:pPr marL="232943" indent="-232943">
              <a:buAutoNum type="arabicPeriod"/>
            </a:pPr>
            <a:r>
              <a:rPr lang="en-US" dirty="0"/>
              <a:t>Then I went through Brightspace using Dragon, keyboard only, ZoomText, and various text to speech tools</a:t>
            </a:r>
          </a:p>
          <a:p>
            <a:pPr marL="698830" lvl="1" indent="-232943">
              <a:buAutoNum type="arabicPeriod"/>
            </a:pPr>
            <a:r>
              <a:rPr lang="en-US" dirty="0"/>
              <a:t>documented each step for each content type and tool.</a:t>
            </a:r>
          </a:p>
          <a:p>
            <a:pPr marL="698830" lvl="1" indent="-232943">
              <a:buAutoNum type="arabicPeriod"/>
            </a:pPr>
            <a:r>
              <a:rPr lang="en-US" dirty="0"/>
              <a:t>This:</a:t>
            </a:r>
          </a:p>
          <a:p>
            <a:pPr marL="1164717" lvl="2" indent="-232943">
              <a:buAutoNum type="arabicPeriod"/>
            </a:pPr>
            <a:r>
              <a:rPr lang="en-US" dirty="0"/>
              <a:t>allowed us to provide tailored instruction for each type of assistive technology with each tool and </a:t>
            </a:r>
          </a:p>
          <a:p>
            <a:pPr marL="1164717" lvl="2" indent="-232943">
              <a:buAutoNum type="arabicPeriod"/>
            </a:pPr>
            <a:r>
              <a:rPr lang="en-US" dirty="0"/>
              <a:t>identify any potential barriers students might encounter should they request assistance. </a:t>
            </a:r>
          </a:p>
          <a:p>
            <a:pPr marL="232943" indent="-232943">
              <a:buAutoNum type="arabicPeriod"/>
            </a:pPr>
            <a:r>
              <a:rPr lang="en-US" dirty="0"/>
              <a:t>Then 2 colleagues (Briana Fraser who is/was here somewhere and Ari Crossby) helped edit and ensure we were clear, consistent, and using correct terminology.</a:t>
            </a:r>
          </a:p>
          <a:p>
            <a:endParaRPr lang="en-US" dirty="0"/>
          </a:p>
          <a:p>
            <a:r>
              <a:rPr lang="en-US" b="1" dirty="0"/>
              <a:t>*click*</a:t>
            </a:r>
            <a:endParaRPr lang="en-US" dirty="0">
              <a:ea typeface="Calibri" panose="020F0502020204030204"/>
              <a:cs typeface="Calibri" panose="020F0502020204030204"/>
            </a:endParaRPr>
          </a:p>
          <a:p>
            <a:pPr marL="232943" indent="-232943">
              <a:buFont typeface="+mj-lt"/>
              <a:buAutoNum type="arabicPeriod"/>
            </a:pPr>
            <a:r>
              <a:rPr lang="en-US" dirty="0"/>
              <a:t>We tried to cover almost everything in Brightspace. </a:t>
            </a:r>
          </a:p>
          <a:p>
            <a:pPr marL="232943" indent="-232943">
              <a:buFont typeface="+mj-lt"/>
              <a:buAutoNum type="arabicPeriod"/>
            </a:pPr>
            <a:r>
              <a:rPr lang="en-US" dirty="0"/>
              <a:t>We want students to come break stuff. </a:t>
            </a:r>
          </a:p>
          <a:p>
            <a:pPr marL="232943" indent="-232943">
              <a:buFont typeface="+mj-lt"/>
              <a:buAutoNum type="arabicPeriod"/>
            </a:pPr>
            <a:r>
              <a:rPr lang="en-US" dirty="0"/>
              <a:t>And to learn by doing, seeing what their tech is going to do, and hopefully that will help raise their digital literacy, reduce their need for accommodation, and maximize a sense of independence in their learning.</a:t>
            </a:r>
            <a:endParaRPr lang="en-US" dirty="0">
              <a:ea typeface="Calibri" panose="020F0502020204030204"/>
              <a:cs typeface="Calibri" panose="020F0502020204030204"/>
            </a:endParaRPr>
          </a:p>
          <a:p>
            <a:endParaRPr lang="en-US" dirty="0"/>
          </a:p>
          <a:p>
            <a:r>
              <a:rPr lang="en-US" b="1" dirty="0"/>
              <a:t>*click*</a:t>
            </a:r>
            <a:endParaRPr lang="en-US" b="1" dirty="0">
              <a:ea typeface="Calibri"/>
              <a:cs typeface="Calibri"/>
            </a:endParaRPr>
          </a:p>
          <a:p>
            <a:pPr marL="232943" indent="-232943">
              <a:buFont typeface="+mj-lt"/>
              <a:buAutoNum type="arabicPeriod"/>
            </a:pPr>
            <a:r>
              <a:rPr lang="en-US" dirty="0"/>
              <a:t>Students can self-enroll and remain enrolled to use the course as an asynchronous resource to refer to later. Maybe they check in on the quiz module before exam time?</a:t>
            </a:r>
            <a:endParaRPr lang="en-US" dirty="0">
              <a:ea typeface="Calibri" panose="020F0502020204030204"/>
              <a:cs typeface="Calibri" panose="020F0502020204030204"/>
            </a:endParaRPr>
          </a:p>
          <a:p>
            <a:endParaRPr lang="en-US" dirty="0"/>
          </a:p>
          <a:p>
            <a:r>
              <a:rPr lang="en-US" b="1" dirty="0"/>
              <a:t>*click*</a:t>
            </a:r>
            <a:endParaRPr lang="en-US" b="1" dirty="0">
              <a:ea typeface="Calibri"/>
              <a:cs typeface="Calibri"/>
            </a:endParaRPr>
          </a:p>
          <a:p>
            <a:pPr marL="232943" indent="-232943">
              <a:buFont typeface="+mj-lt"/>
              <a:buAutoNum type="arabicPeriod"/>
            </a:pPr>
            <a:r>
              <a:rPr lang="en-US" dirty="0"/>
              <a:t>Includes contact info for the assistive technologist and accessibility services for students that may not know there is support or that they could be eligible for support. Remember “we don’t know who we don’t know?”</a:t>
            </a:r>
            <a:endParaRPr lang="en-US" dirty="0">
              <a:ea typeface="Calibri" panose="020F0502020204030204"/>
              <a:cs typeface="Calibri" panose="020F0502020204030204"/>
            </a:endParaRPr>
          </a:p>
          <a:p>
            <a:endParaRPr lang="en-US" dirty="0"/>
          </a:p>
          <a:p>
            <a:r>
              <a:rPr lang="en-US" b="1" dirty="0"/>
              <a:t>*click*</a:t>
            </a:r>
            <a:endParaRPr lang="en-US" b="1" dirty="0">
              <a:ea typeface="Calibri"/>
              <a:cs typeface="Calibri"/>
            </a:endParaRPr>
          </a:p>
          <a:p>
            <a:pPr>
              <a:defRPr/>
            </a:pPr>
            <a:r>
              <a:rPr lang="en-US" dirty="0"/>
              <a:t>5. And finally, we feel this is an excellent example course to show faculty what Brightspace can do we. We used HTML templates with tabs and accordions and H5P and embedded video. We also used consistent styling and layout, and of course, it is fully accessible.</a:t>
            </a:r>
            <a:endParaRPr lang="en-US" dirty="0">
              <a:ea typeface="Calibri" panose="020F0502020204030204"/>
              <a:cs typeface="Calibri" panose="020F0502020204030204"/>
            </a:endParaRPr>
          </a:p>
          <a:p>
            <a:pPr marL="232943" indent="-232943">
              <a:buFont typeface="Arial" panose="020F0302020204030204"/>
              <a:buChar char="•"/>
              <a:defRPr/>
            </a:pPr>
            <a:endParaRPr lang="en-US" dirty="0">
              <a:ea typeface="Calibri" panose="020F0502020204030204"/>
              <a:cs typeface="Calibri" panose="020F0502020204030204"/>
            </a:endParaRPr>
          </a:p>
          <a:p>
            <a:pPr>
              <a:defRPr/>
            </a:pPr>
            <a:r>
              <a:rPr lang="en-US" dirty="0">
                <a:ea typeface="Calibri" panose="020F0502020204030204"/>
                <a:cs typeface="Calibri" panose="020F0502020204030204"/>
              </a:rPr>
              <a:t>And my guy Brent Rambo approves.</a:t>
            </a:r>
          </a:p>
        </p:txBody>
      </p:sp>
      <p:sp>
        <p:nvSpPr>
          <p:cNvPr id="4" name="Slide Number Placeholder 3"/>
          <p:cNvSpPr>
            <a:spLocks noGrp="1"/>
          </p:cNvSpPr>
          <p:nvPr>
            <p:ph type="sldNum" sz="quarter" idx="5"/>
          </p:nvPr>
        </p:nvSpPr>
        <p:spPr/>
        <p:txBody>
          <a:bodyPr/>
          <a:lstStyle/>
          <a:p>
            <a:fld id="{47DE3ADA-1FA0-1D49-89E7-826A3E12FDE2}" type="slidenum">
              <a:rPr lang="en-US" smtClean="0"/>
              <a:t>8</a:t>
            </a:fld>
            <a:endParaRPr lang="en-US"/>
          </a:p>
        </p:txBody>
      </p:sp>
    </p:spTree>
    <p:extLst>
      <p:ext uri="{BB962C8B-B14F-4D97-AF65-F5344CB8AC3E}">
        <p14:creationId xmlns:p14="http://schemas.microsoft.com/office/powerpoint/2010/main" val="137023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47DE3ADA-1FA0-1D49-89E7-826A3E12FDE2}" type="slidenum">
              <a:rPr lang="en-US" smtClean="0"/>
              <a:t>9</a:t>
            </a:fld>
            <a:endParaRPr lang="en-US"/>
          </a:p>
        </p:txBody>
      </p:sp>
    </p:spTree>
    <p:extLst>
      <p:ext uri="{BB962C8B-B14F-4D97-AF65-F5344CB8AC3E}">
        <p14:creationId xmlns:p14="http://schemas.microsoft.com/office/powerpoint/2010/main" val="281388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888E55-53A8-40C7-B532-C412D1C8EA1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994200"/>
            <a:ext cx="12189178" cy="863800"/>
          </a:xfrm>
          <a:prstGeom prst="rect">
            <a:avLst/>
          </a:prstGeom>
        </p:spPr>
      </p:pic>
      <p:pic>
        <p:nvPicPr>
          <p:cNvPr id="9" name="Picture 8">
            <a:extLst>
              <a:ext uri="{FF2B5EF4-FFF2-40B4-BE49-F238E27FC236}">
                <a16:creationId xmlns:a16="http://schemas.microsoft.com/office/drawing/2014/main" id="{D1FA7984-AA89-49AE-AB68-26BBCE07BAF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89178" cy="5995166"/>
          </a:xfrm>
          <a:prstGeom prst="rect">
            <a:avLst/>
          </a:prstGeom>
        </p:spPr>
      </p:pic>
      <p:sp>
        <p:nvSpPr>
          <p:cNvPr id="7" name="Title 6">
            <a:extLst>
              <a:ext uri="{FF2B5EF4-FFF2-40B4-BE49-F238E27FC236}">
                <a16:creationId xmlns:a16="http://schemas.microsoft.com/office/drawing/2014/main" id="{0B85A977-FB9A-4D6A-B238-4C7D5099AE13}"/>
              </a:ext>
            </a:extLst>
          </p:cNvPr>
          <p:cNvSpPr>
            <a:spLocks noGrp="1"/>
          </p:cNvSpPr>
          <p:nvPr>
            <p:ph type="title"/>
          </p:nvPr>
        </p:nvSpPr>
        <p:spPr>
          <a:xfrm>
            <a:off x="279981" y="2225394"/>
            <a:ext cx="11557259" cy="1325563"/>
          </a:xfrm>
        </p:spPr>
        <p:txBody>
          <a:bodyPr/>
          <a:lstStyle>
            <a:lvl1pPr algn="ctr">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2E4B747-C3A0-4FCD-ACD2-6944F871D5E7}"/>
              </a:ext>
            </a:extLst>
          </p:cNvPr>
          <p:cNvSpPr>
            <a:spLocks noGrp="1"/>
          </p:cNvSpPr>
          <p:nvPr>
            <p:ph type="body" sz="quarter" idx="13" hasCustomPrompt="1"/>
          </p:nvPr>
        </p:nvSpPr>
        <p:spPr>
          <a:xfrm>
            <a:off x="282805" y="3566767"/>
            <a:ext cx="11557260" cy="338554"/>
          </a:xfrm>
          <a:prstGeom prst="rect">
            <a:avLst/>
          </a:prstGeom>
        </p:spPr>
        <p:txBody>
          <a:bodyPr anchor="ctr">
            <a:noAutofit/>
          </a:bodyPr>
          <a:lstStyle>
            <a:lvl1pPr marL="0" indent="0" algn="ctr">
              <a:lnSpc>
                <a:spcPct val="100000"/>
              </a:lnSpc>
              <a:spcBef>
                <a:spcPts val="0"/>
              </a:spcBef>
              <a:buNone/>
              <a:defRPr sz="2000" b="0" i="0" cap="none" spc="0" baseline="0">
                <a:solidFill>
                  <a:schemeClr val="tx1"/>
                </a:solidFill>
                <a:latin typeface="+mn-lt"/>
              </a:defRPr>
            </a:lvl1pPr>
          </a:lstStyle>
          <a:p>
            <a:pPr lvl="0"/>
            <a:r>
              <a:rPr lang="en-US" dirty="0"/>
              <a:t>Click to add a Subtitle</a:t>
            </a:r>
          </a:p>
        </p:txBody>
      </p:sp>
    </p:spTree>
    <p:extLst>
      <p:ext uri="{BB962C8B-B14F-4D97-AF65-F5344CB8AC3E}">
        <p14:creationId xmlns:p14="http://schemas.microsoft.com/office/powerpoint/2010/main" val="149063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6682-6385-4988-BAA8-9C2939EB06FC}"/>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D81C63-EDC5-482E-AFD4-46501D2D2907}"/>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606B2C9-822B-463D-A618-E52C6F089C5E}"/>
              </a:ext>
            </a:extLst>
          </p:cNvPr>
          <p:cNvSpPr>
            <a:spLocks noGrp="1"/>
          </p:cNvSpPr>
          <p:nvPr>
            <p:ph type="pic" idx="1"/>
          </p:nvPr>
        </p:nvSpPr>
        <p:spPr>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A41A51EC-AEA7-4A50-A16E-94935057FAD6}"/>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6" name="Footer Placeholder 5">
            <a:extLst>
              <a:ext uri="{FF2B5EF4-FFF2-40B4-BE49-F238E27FC236}">
                <a16:creationId xmlns:a16="http://schemas.microsoft.com/office/drawing/2014/main" id="{1597026E-2CC0-4B79-8799-1B405525D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3B1BA-F1FB-4DC4-9AF5-272D51A89034}"/>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13780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7CAB-F6D6-4724-A7E1-69F6D80A564B}"/>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790A44A-44F2-41D8-AB59-29948ABB15B9}"/>
              </a:ext>
            </a:extLst>
          </p:cNvPr>
          <p:cNvSpPr>
            <a:spLocks noGrp="1"/>
          </p:cNvSpPr>
          <p:nvPr>
            <p:ph type="body" orient="vert" idx="1"/>
          </p:nvPr>
        </p:nvSpPr>
        <p:spPr/>
        <p:txBody>
          <a:bodyPr vert="horz"/>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981039-DA7D-49AD-B1CA-7781C9B0163D}"/>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B814BBE4-01FB-45B9-8F23-6A99EEF8A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30492-96C0-4CC0-AF5C-D849F9106BC3}"/>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85789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0ADDD-6E5D-49AD-A577-BE15D270FB49}"/>
              </a:ext>
            </a:extLst>
          </p:cNvPr>
          <p:cNvSpPr>
            <a:spLocks noGrp="1"/>
          </p:cNvSpPr>
          <p:nvPr>
            <p:ph type="title" orient="vert"/>
          </p:nvPr>
        </p:nvSpPr>
        <p:spPr>
          <a:xfrm>
            <a:off x="8724900" y="365125"/>
            <a:ext cx="2628900" cy="5811838"/>
          </a:xfrm>
        </p:spPr>
        <p:txBody>
          <a:bodyPr vert="eaVert">
            <a:normAutofit/>
          </a:bodyPr>
          <a:lstStyle>
            <a:lvl1pPr>
              <a:defRPr sz="48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5B1A0F1-67E3-4EEA-8367-5495AB735ADB}"/>
              </a:ext>
            </a:extLst>
          </p:cNvPr>
          <p:cNvSpPr>
            <a:spLocks noGrp="1"/>
          </p:cNvSpPr>
          <p:nvPr>
            <p:ph type="body" orient="vert" idx="1"/>
          </p:nvPr>
        </p:nvSpPr>
        <p:spPr>
          <a:xfrm>
            <a:off x="838200" y="365125"/>
            <a:ext cx="7734300" cy="5811838"/>
          </a:xfrm>
        </p:spPr>
        <p:txBody>
          <a:bodyPr vert="eaVert"/>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26BFDB-9525-4E51-B9AE-42BC63F81965}"/>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526CE6B8-8EC8-4EDE-A75C-151710713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48EE6-F4F4-47C2-943F-FB336C8028A5}"/>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421898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A21AC0-1A02-4D41-B3D8-1F6ACFE08C4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D597E5-0245-43BE-A2E9-FAFFE9F1770E}"/>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DD2A47-8A36-47E7-9B05-1A5C06B048F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A60C7A4-5C1F-40C3-B945-E5A6005391A7}"/>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BF92138B-3069-4630-AA50-096B777CA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6C84A-AA09-4E31-A860-B8CB4E8761A2}"/>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15120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D40-16A7-4F41-9038-429A39115E9E}"/>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73ED49-5E1E-4CB6-AEF1-2395F1D32C90}"/>
              </a:ext>
            </a:extLst>
          </p:cNvPr>
          <p:cNvSpPr>
            <a:spLocks noGrp="1"/>
          </p:cNvSpPr>
          <p:nvPr>
            <p:ph idx="1"/>
          </p:nvPr>
        </p:nvSpPr>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A23DF6-3D58-4BA5-9AC5-B4B54231CB73}"/>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B2B1399F-6FCC-4A13-A210-E930811C7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C8846-088B-4F9C-9148-878A8C74D8BB}"/>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24344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2C85-DBCA-46AE-BAF2-96F0D5FDAFB9}"/>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C974BA-9D5A-44F4-9B40-F8B9F829921B}"/>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28BBA-F0E4-4C8A-8BCE-6896B41DBDFC}"/>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EE5EE94C-5A39-4764-A65D-A575705A5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7E298-42A2-4F93-B38C-FF6CE82404D6}"/>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98162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C184-A614-40FF-B026-DB89F2C3C52F}"/>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FB8A2C-D728-4F11-9B7F-F2564614C8D2}"/>
              </a:ext>
            </a:extLst>
          </p:cNvPr>
          <p:cNvSpPr>
            <a:spLocks noGrp="1"/>
          </p:cNvSpPr>
          <p:nvPr>
            <p:ph sz="half" idx="1"/>
          </p:nvPr>
        </p:nvSpPr>
        <p:spPr>
          <a:xfrm>
            <a:off x="838200" y="1825625"/>
            <a:ext cx="5181600" cy="435133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FC7B3E-F2E1-4541-8920-02699A806971}"/>
              </a:ext>
            </a:extLst>
          </p:cNvPr>
          <p:cNvSpPr>
            <a:spLocks noGrp="1"/>
          </p:cNvSpPr>
          <p:nvPr>
            <p:ph sz="half" idx="2"/>
          </p:nvPr>
        </p:nvSpPr>
        <p:spPr>
          <a:xfrm>
            <a:off x="6172200" y="1825625"/>
            <a:ext cx="5181600" cy="435133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5BF3008-8443-4D79-AECE-E27E471244FF}"/>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6" name="Footer Placeholder 5">
            <a:extLst>
              <a:ext uri="{FF2B5EF4-FFF2-40B4-BE49-F238E27FC236}">
                <a16:creationId xmlns:a16="http://schemas.microsoft.com/office/drawing/2014/main" id="{2C48B9CC-5DFA-4DA5-A3C7-E7C3D9F34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78EED-F93E-4BEC-8BDF-023A1120461A}"/>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15063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002B-BCBA-4D7C-A00A-6F48040271C4}"/>
              </a:ext>
            </a:extLst>
          </p:cNvPr>
          <p:cNvSpPr>
            <a:spLocks noGrp="1"/>
          </p:cNvSpPr>
          <p:nvPr>
            <p:ph type="title"/>
          </p:nvPr>
        </p:nvSpPr>
        <p:spPr>
          <a:xfrm>
            <a:off x="839788" y="365125"/>
            <a:ext cx="10515600" cy="1325563"/>
          </a:xfrm>
        </p:spPr>
        <p:txBody>
          <a:bodyPr>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3E7767-E5C0-44C6-9FEA-F2ECD06BB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48962-79AA-4910-9753-B83C7B2E1C52}"/>
              </a:ext>
            </a:extLst>
          </p:cNvPr>
          <p:cNvSpPr>
            <a:spLocks noGrp="1"/>
          </p:cNvSpPr>
          <p:nvPr>
            <p:ph sz="half" idx="2"/>
          </p:nvPr>
        </p:nvSpPr>
        <p:spPr>
          <a:xfrm>
            <a:off x="839788" y="2505075"/>
            <a:ext cx="5157787" cy="368458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9E9FB1C-1633-4063-94B0-9B22FE77E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4F45D-8716-43DF-B6DB-20708DCE76B2}"/>
              </a:ext>
            </a:extLst>
          </p:cNvPr>
          <p:cNvSpPr>
            <a:spLocks noGrp="1"/>
          </p:cNvSpPr>
          <p:nvPr>
            <p:ph sz="quarter" idx="4"/>
          </p:nvPr>
        </p:nvSpPr>
        <p:spPr>
          <a:xfrm>
            <a:off x="6172200" y="2505075"/>
            <a:ext cx="5183188" cy="3684588"/>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0DA5766-176B-4D5C-BAE6-EDB0A10065BE}"/>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8" name="Footer Placeholder 7">
            <a:extLst>
              <a:ext uri="{FF2B5EF4-FFF2-40B4-BE49-F238E27FC236}">
                <a16:creationId xmlns:a16="http://schemas.microsoft.com/office/drawing/2014/main" id="{D6FB49BF-257B-4AA2-8D06-F58B55020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2C24AF-B93D-4BA9-B061-E0A6D8784694}"/>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25107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82F5-0804-41F7-A860-EC6CECB89BFA}"/>
              </a:ext>
            </a:extLst>
          </p:cNvPr>
          <p:cNvSpPr>
            <a:spLocks noGrp="1"/>
          </p:cNvSpPr>
          <p:nvPr>
            <p:ph type="title"/>
          </p:nvPr>
        </p:nvSpPr>
        <p:spPr/>
        <p:txBody>
          <a:bodyPr>
            <a:normAutofit/>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2324B12-D3BC-476C-88B6-C9F8AA7DE801}"/>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4" name="Footer Placeholder 3">
            <a:extLst>
              <a:ext uri="{FF2B5EF4-FFF2-40B4-BE49-F238E27FC236}">
                <a16:creationId xmlns:a16="http://schemas.microsoft.com/office/drawing/2014/main" id="{DC68DC26-4BD0-420A-9F87-4208FAE35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8A390-DA3B-44FC-A4BE-A2800EE1A3C2}"/>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178975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F4A5B-6D35-4A7B-A6BE-B3515BB09EB1}"/>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3" name="Footer Placeholder 2">
            <a:extLst>
              <a:ext uri="{FF2B5EF4-FFF2-40B4-BE49-F238E27FC236}">
                <a16:creationId xmlns:a16="http://schemas.microsoft.com/office/drawing/2014/main" id="{3C04E6A1-3377-466C-AEB2-9CA09F38C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D2ACD-B96E-43C7-9519-BA015840F8EC}"/>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361190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77E6-42E6-4303-A00B-CD89A97493A1}"/>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6AD59BF-5044-46D7-994C-37242D7ABAF9}"/>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7FE08F3-5E25-4B60-8B6D-70547254DDAB}"/>
              </a:ext>
            </a:extLst>
          </p:cNvPr>
          <p:cNvSpPr>
            <a:spLocks noGrp="1"/>
          </p:cNvSpPr>
          <p:nvPr>
            <p:ph idx="1"/>
          </p:nvPr>
        </p:nvSpPr>
        <p:spPr>
          <a:xfrm>
            <a:off x="5183188" y="987425"/>
            <a:ext cx="6172200" cy="4873625"/>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F975D85-7583-4DCF-B56B-262039D032E0}"/>
              </a:ext>
            </a:extLst>
          </p:cNvPr>
          <p:cNvSpPr>
            <a:spLocks noGrp="1"/>
          </p:cNvSpPr>
          <p:nvPr>
            <p:ph type="dt" sz="half" idx="10"/>
          </p:nvPr>
        </p:nvSpPr>
        <p:spPr/>
        <p:txBody>
          <a:bodyPr/>
          <a:lstStyle/>
          <a:p>
            <a:fld id="{232AE161-D6C0-4559-AEE7-2F64310BA498}" type="datetimeFigureOut">
              <a:rPr lang="en-US" smtClean="0"/>
              <a:t>6/1/23</a:t>
            </a:fld>
            <a:endParaRPr lang="en-US"/>
          </a:p>
        </p:txBody>
      </p:sp>
      <p:sp>
        <p:nvSpPr>
          <p:cNvPr id="6" name="Footer Placeholder 5">
            <a:extLst>
              <a:ext uri="{FF2B5EF4-FFF2-40B4-BE49-F238E27FC236}">
                <a16:creationId xmlns:a16="http://schemas.microsoft.com/office/drawing/2014/main" id="{12AF0D0C-BB4F-4239-9627-AF722F48E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24BA9-B3FA-4341-B179-A96E0A707729}"/>
              </a:ext>
            </a:extLst>
          </p:cNvPr>
          <p:cNvSpPr>
            <a:spLocks noGrp="1"/>
          </p:cNvSpPr>
          <p:nvPr>
            <p:ph type="sldNum" sz="quarter" idx="12"/>
          </p:nvPr>
        </p:nvSpPr>
        <p:spPr/>
        <p:txBody>
          <a:bodyPr/>
          <a:lstStyle/>
          <a:p>
            <a:fld id="{E7F6712E-A6BD-4922-8E3E-DFC213164882}" type="slidenum">
              <a:rPr lang="en-US" smtClean="0"/>
              <a:t>‹#›</a:t>
            </a:fld>
            <a:endParaRPr lang="en-US"/>
          </a:p>
        </p:txBody>
      </p:sp>
    </p:spTree>
    <p:extLst>
      <p:ext uri="{BB962C8B-B14F-4D97-AF65-F5344CB8AC3E}">
        <p14:creationId xmlns:p14="http://schemas.microsoft.com/office/powerpoint/2010/main" val="411110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C5B1B-070C-480B-B8F9-A6EC5CF1B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C2B8F2-61D9-4B0E-BEA9-0594FA4E4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F1E34-C66B-4362-9819-C2EC87D30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AE161-D6C0-4559-AEE7-2F64310BA498}" type="datetimeFigureOut">
              <a:rPr lang="en-US" smtClean="0"/>
              <a:t>6/1/23</a:t>
            </a:fld>
            <a:endParaRPr lang="en-US"/>
          </a:p>
        </p:txBody>
      </p:sp>
      <p:sp>
        <p:nvSpPr>
          <p:cNvPr id="5" name="Footer Placeholder 4">
            <a:extLst>
              <a:ext uri="{FF2B5EF4-FFF2-40B4-BE49-F238E27FC236}">
                <a16:creationId xmlns:a16="http://schemas.microsoft.com/office/drawing/2014/main" id="{F818A948-B6F5-4958-8A2E-8FA9D5851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FAC584-0E87-42BA-923B-250B8E3E8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712E-A6BD-4922-8E3E-DFC213164882}" type="slidenum">
              <a:rPr lang="en-US" smtClean="0"/>
              <a:t>‹#›</a:t>
            </a:fld>
            <a:endParaRPr lang="en-US"/>
          </a:p>
        </p:txBody>
      </p:sp>
    </p:spTree>
    <p:extLst>
      <p:ext uri="{BB962C8B-B14F-4D97-AF65-F5344CB8AC3E}">
        <p14:creationId xmlns:p14="http://schemas.microsoft.com/office/powerpoint/2010/main" val="4630309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hyperlink" Target="mailto:assistivetech@langara.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lukeEmcknight@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B7CE0-9187-48EA-A3C2-A2EF98CF3F4F}"/>
              </a:ext>
            </a:extLst>
          </p:cNvPr>
          <p:cNvSpPr>
            <a:spLocks noGrp="1"/>
          </p:cNvSpPr>
          <p:nvPr>
            <p:ph type="title"/>
          </p:nvPr>
        </p:nvSpPr>
        <p:spPr/>
        <p:txBody>
          <a:bodyPr>
            <a:normAutofit/>
          </a:bodyPr>
          <a:lstStyle/>
          <a:p>
            <a:r>
              <a:rPr lang="en-CA" dirty="0"/>
              <a:t>LMS Orientation</a:t>
            </a:r>
            <a:endParaRPr lang="en-US" dirty="0"/>
          </a:p>
        </p:txBody>
      </p:sp>
      <p:sp>
        <p:nvSpPr>
          <p:cNvPr id="5" name="Text Placeholder 4">
            <a:extLst>
              <a:ext uri="{FF2B5EF4-FFF2-40B4-BE49-F238E27FC236}">
                <a16:creationId xmlns:a16="http://schemas.microsoft.com/office/drawing/2014/main" id="{74559969-123B-49B0-AA6A-77C5CBB2C56F}"/>
              </a:ext>
            </a:extLst>
          </p:cNvPr>
          <p:cNvSpPr>
            <a:spLocks noGrp="1"/>
          </p:cNvSpPr>
          <p:nvPr>
            <p:ph type="body" sz="quarter" idx="13"/>
          </p:nvPr>
        </p:nvSpPr>
        <p:spPr/>
        <p:txBody>
          <a:bodyPr/>
          <a:lstStyle/>
          <a:p>
            <a:r>
              <a:rPr lang="en-CA" dirty="0"/>
              <a:t>Brightspace Course for Assistive Technology users at </a:t>
            </a:r>
            <a:r>
              <a:rPr lang="en-US" b="0" i="0" err="1">
                <a:effectLst/>
              </a:rPr>
              <a:t>snəw̓eyəɬ</a:t>
            </a:r>
            <a:r>
              <a:rPr lang="en-US" b="0" i="0">
                <a:effectLst/>
              </a:rPr>
              <a:t> </a:t>
            </a:r>
            <a:r>
              <a:rPr lang="en-US" b="0" i="0" err="1">
                <a:effectLst/>
              </a:rPr>
              <a:t>leləm</a:t>
            </a:r>
            <a:r>
              <a:rPr lang="en-US" b="0" i="0">
                <a:effectLst/>
              </a:rPr>
              <a:t>̓ Langara</a:t>
            </a:r>
            <a:endParaRPr lang="en-US" dirty="0"/>
          </a:p>
        </p:txBody>
      </p:sp>
      <p:sp>
        <p:nvSpPr>
          <p:cNvPr id="2" name="TextBox 1">
            <a:extLst>
              <a:ext uri="{FF2B5EF4-FFF2-40B4-BE49-F238E27FC236}">
                <a16:creationId xmlns:a16="http://schemas.microsoft.com/office/drawing/2014/main" id="{15278CE6-301E-B8C2-7DFA-3F9B790BA5E2}"/>
              </a:ext>
            </a:extLst>
          </p:cNvPr>
          <p:cNvSpPr txBox="1"/>
          <p:nvPr/>
        </p:nvSpPr>
        <p:spPr>
          <a:xfrm>
            <a:off x="8874178" y="5437481"/>
            <a:ext cx="368501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Luke McKnight</a:t>
            </a:r>
          </a:p>
          <a:p>
            <a:r>
              <a:rPr lang="en-US" dirty="0"/>
              <a:t>Assistive Technologist, </a:t>
            </a:r>
            <a:r>
              <a:rPr lang="en-US" b="0" i="0" dirty="0" err="1">
                <a:solidFill>
                  <a:srgbClr val="000000"/>
                </a:solidFill>
                <a:effectLst/>
              </a:rPr>
              <a:t>snəw̓eyəɬ</a:t>
            </a:r>
            <a:r>
              <a:rPr lang="en-US" b="0" i="0" dirty="0">
                <a:solidFill>
                  <a:srgbClr val="000000"/>
                </a:solidFill>
                <a:effectLst/>
              </a:rPr>
              <a:t> </a:t>
            </a:r>
            <a:r>
              <a:rPr lang="en-US" b="0" i="0" dirty="0" err="1">
                <a:solidFill>
                  <a:srgbClr val="000000"/>
                </a:solidFill>
                <a:effectLst/>
              </a:rPr>
              <a:t>leləm</a:t>
            </a:r>
            <a:endParaRPr lang="en-US" dirty="0"/>
          </a:p>
        </p:txBody>
      </p:sp>
    </p:spTree>
    <p:extLst>
      <p:ext uri="{BB962C8B-B14F-4D97-AF65-F5344CB8AC3E}">
        <p14:creationId xmlns:p14="http://schemas.microsoft.com/office/powerpoint/2010/main" val="3264236029"/>
      </p:ext>
    </p:extLst>
  </p:cSld>
  <p:clrMapOvr>
    <a:masterClrMapping/>
  </p:clrMapOvr>
  <mc:AlternateContent xmlns:mc="http://schemas.openxmlformats.org/markup-compatibility/2006" xmlns:p14="http://schemas.microsoft.com/office/powerpoint/2010/main">
    <mc:Choice Requires="p14">
      <p:transition spd="slow" p14:dur="2000" advTm="18629"/>
    </mc:Choice>
    <mc:Fallback xmlns="">
      <p:transition spd="slow" advTm="186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02BE-77B8-7E06-41B5-A0BD932FD220}"/>
              </a:ext>
            </a:extLst>
          </p:cNvPr>
          <p:cNvSpPr>
            <a:spLocks noGrp="1"/>
          </p:cNvSpPr>
          <p:nvPr>
            <p:ph type="title"/>
          </p:nvPr>
        </p:nvSpPr>
        <p:spPr>
          <a:xfrm>
            <a:off x="838199" y="-1325563"/>
            <a:ext cx="10515600" cy="1325563"/>
          </a:xfrm>
        </p:spPr>
        <p:txBody>
          <a:bodyPr/>
          <a:lstStyle/>
          <a:p>
            <a:r>
              <a:rPr lang="en-US" dirty="0"/>
              <a:t>Thank you for staying</a:t>
            </a:r>
          </a:p>
        </p:txBody>
      </p:sp>
      <p:pic>
        <p:nvPicPr>
          <p:cNvPr id="4" name="Picture 4" descr="Animation of Simpsons cartoon in which Principal Skinner is announcing &quot;the doors are now locked, so you parents can't sneak out after your own child has performed&quot;">
            <a:extLst>
              <a:ext uri="{FF2B5EF4-FFF2-40B4-BE49-F238E27FC236}">
                <a16:creationId xmlns:a16="http://schemas.microsoft.com/office/drawing/2014/main" id="{46CF76E7-54DB-A487-2486-A33DC955D0D0}"/>
              </a:ext>
            </a:extLst>
          </p:cNvPr>
          <p:cNvPicPr>
            <a:picLocks noGrp="1" noChangeAspect="1"/>
          </p:cNvPicPr>
          <p:nvPr>
            <p:ph idx="1"/>
          </p:nvPr>
        </p:nvPicPr>
        <p:blipFill>
          <a:blip r:embed="rId3"/>
          <a:stretch>
            <a:fillRect/>
          </a:stretch>
        </p:blipFill>
        <p:spPr>
          <a:xfrm>
            <a:off x="2155983" y="547499"/>
            <a:ext cx="7880032" cy="5118765"/>
          </a:xfrm>
        </p:spPr>
      </p:pic>
      <p:sp>
        <p:nvSpPr>
          <p:cNvPr id="3" name="TextBox 2">
            <a:extLst>
              <a:ext uri="{FF2B5EF4-FFF2-40B4-BE49-F238E27FC236}">
                <a16:creationId xmlns:a16="http://schemas.microsoft.com/office/drawing/2014/main" id="{DEB39058-D93D-3B57-31E2-402BB9D01A97}"/>
              </a:ext>
            </a:extLst>
          </p:cNvPr>
          <p:cNvSpPr txBox="1"/>
          <p:nvPr/>
        </p:nvSpPr>
        <p:spPr>
          <a:xfrm>
            <a:off x="7716982" y="5749636"/>
            <a:ext cx="24522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"Lisa's Pony" </a:t>
            </a:r>
            <a:r>
              <a:rPr lang="en-US" i="1" dirty="0"/>
              <a:t>The Simpsons</a:t>
            </a:r>
            <a:endParaRPr lang="en-US" dirty="0"/>
          </a:p>
        </p:txBody>
      </p:sp>
    </p:spTree>
    <p:extLst>
      <p:ext uri="{BB962C8B-B14F-4D97-AF65-F5344CB8AC3E}">
        <p14:creationId xmlns:p14="http://schemas.microsoft.com/office/powerpoint/2010/main" val="161634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2E53-180C-4BA3-7E30-4C85C21BD91D}"/>
              </a:ext>
            </a:extLst>
          </p:cNvPr>
          <p:cNvSpPr>
            <a:spLocks noGrp="1"/>
          </p:cNvSpPr>
          <p:nvPr>
            <p:ph type="title"/>
          </p:nvPr>
        </p:nvSpPr>
        <p:spPr/>
        <p:txBody>
          <a:bodyPr>
            <a:normAutofit/>
          </a:bodyPr>
          <a:lstStyle/>
          <a:p>
            <a:r>
              <a:rPr lang="en-US" sz="4800"/>
              <a:t>Brightspace</a:t>
            </a:r>
          </a:p>
        </p:txBody>
      </p:sp>
      <p:pic>
        <p:nvPicPr>
          <p:cNvPr id="5" name="Picture 5">
            <a:extLst>
              <a:ext uri="{FF2B5EF4-FFF2-40B4-BE49-F238E27FC236}">
                <a16:creationId xmlns:a16="http://schemas.microsoft.com/office/drawing/2014/main" id="{5F2FE502-F675-A42E-50E5-779DC28FED11}"/>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6587331" y="1825625"/>
            <a:ext cx="4351338" cy="4351338"/>
          </a:xfrm>
        </p:spPr>
      </p:pic>
      <p:sp>
        <p:nvSpPr>
          <p:cNvPr id="6" name="Content Placeholder 5">
            <a:extLst>
              <a:ext uri="{FF2B5EF4-FFF2-40B4-BE49-F238E27FC236}">
                <a16:creationId xmlns:a16="http://schemas.microsoft.com/office/drawing/2014/main" id="{F872A241-6C5C-8173-C066-3EFD4C2513F2}"/>
              </a:ext>
            </a:extLst>
          </p:cNvPr>
          <p:cNvSpPr>
            <a:spLocks noGrp="1"/>
          </p:cNvSpPr>
          <p:nvPr>
            <p:ph sz="half" idx="1"/>
          </p:nvPr>
        </p:nvSpPr>
        <p:spPr/>
        <p:txBody>
          <a:bodyPr anchor="ctr">
            <a:normAutofit/>
          </a:bodyPr>
          <a:lstStyle/>
          <a:p>
            <a:pPr lvl="0"/>
            <a:r>
              <a:rPr lang="en-US" sz="2400" dirty="0"/>
              <a:t>Formerly D2L, D2L Brightspace</a:t>
            </a:r>
            <a:endParaRPr lang="en-CA" sz="2400" dirty="0"/>
          </a:p>
          <a:p>
            <a:pPr lvl="0"/>
            <a:r>
              <a:rPr lang="en-US" sz="2400" dirty="0"/>
              <a:t>Online course management system</a:t>
            </a:r>
            <a:endParaRPr lang="en-CA" sz="2400" dirty="0"/>
          </a:p>
          <a:p>
            <a:pPr lvl="0"/>
            <a:r>
              <a:rPr lang="en-US" sz="2400" dirty="0"/>
              <a:t>Content, quizzes, assignments, discussions, etc.</a:t>
            </a:r>
            <a:endParaRPr lang="en-CA" sz="2400" dirty="0"/>
          </a:p>
        </p:txBody>
      </p:sp>
    </p:spTree>
    <p:custDataLst>
      <p:tags r:id="rId1"/>
    </p:custDataLst>
    <p:extLst>
      <p:ext uri="{BB962C8B-B14F-4D97-AF65-F5344CB8AC3E}">
        <p14:creationId xmlns:p14="http://schemas.microsoft.com/office/powerpoint/2010/main" val="2389418773"/>
      </p:ext>
    </p:extLst>
  </p:cSld>
  <p:clrMapOvr>
    <a:masterClrMapping/>
  </p:clrMapOvr>
  <mc:AlternateContent xmlns:mc="http://schemas.openxmlformats.org/markup-compatibility/2006">
    <mc:Choice xmlns:p14="http://schemas.microsoft.com/office/powerpoint/2010/main" Requires="p14">
      <p:transition p14:dur="10" advTm="23997"/>
    </mc:Choice>
    <mc:Fallback>
      <p:transition advTm="239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94D2-6846-FE93-D3A5-50C01397F360}"/>
              </a:ext>
            </a:extLst>
          </p:cNvPr>
          <p:cNvSpPr>
            <a:spLocks noGrp="1"/>
          </p:cNvSpPr>
          <p:nvPr>
            <p:ph type="title"/>
          </p:nvPr>
        </p:nvSpPr>
        <p:spPr/>
        <p:txBody>
          <a:bodyPr/>
          <a:lstStyle/>
          <a:p>
            <a:r>
              <a:rPr lang="en-US"/>
              <a:t>Assistive Technology</a:t>
            </a:r>
          </a:p>
        </p:txBody>
      </p:sp>
      <p:pic>
        <p:nvPicPr>
          <p:cNvPr id="3" name="Picture 3" descr="Screen readers like JAWS">
            <a:extLst>
              <a:ext uri="{FF2B5EF4-FFF2-40B4-BE49-F238E27FC236}">
                <a16:creationId xmlns:a16="http://schemas.microsoft.com/office/drawing/2014/main" id="{62A077EA-AC6D-9A57-78E7-9DF708101C71}"/>
              </a:ext>
            </a:extLst>
          </p:cNvPr>
          <p:cNvPicPr>
            <a:picLocks noChangeAspect="1"/>
          </p:cNvPicPr>
          <p:nvPr/>
        </p:nvPicPr>
        <p:blipFill>
          <a:blip r:embed="rId4"/>
          <a:stretch>
            <a:fillRect/>
          </a:stretch>
        </p:blipFill>
        <p:spPr>
          <a:xfrm>
            <a:off x="989527" y="1427451"/>
            <a:ext cx="2743200" cy="1792224"/>
          </a:xfrm>
          <a:prstGeom prst="rect">
            <a:avLst/>
          </a:prstGeom>
        </p:spPr>
      </p:pic>
      <p:pic>
        <p:nvPicPr>
          <p:cNvPr id="4" name="Picture 4" descr="Text to speech like ReadSpeaker">
            <a:extLst>
              <a:ext uri="{FF2B5EF4-FFF2-40B4-BE49-F238E27FC236}">
                <a16:creationId xmlns:a16="http://schemas.microsoft.com/office/drawing/2014/main" id="{B96E419E-D2B0-F713-0BF1-35ECF757360B}"/>
              </a:ext>
            </a:extLst>
          </p:cNvPr>
          <p:cNvPicPr>
            <a:picLocks noChangeAspect="1"/>
          </p:cNvPicPr>
          <p:nvPr/>
        </p:nvPicPr>
        <p:blipFill>
          <a:blip r:embed="rId5"/>
          <a:stretch>
            <a:fillRect/>
          </a:stretch>
        </p:blipFill>
        <p:spPr>
          <a:xfrm>
            <a:off x="1919131" y="3770683"/>
            <a:ext cx="2743200" cy="543346"/>
          </a:xfrm>
          <a:prstGeom prst="rect">
            <a:avLst/>
          </a:prstGeom>
        </p:spPr>
      </p:pic>
      <p:pic>
        <p:nvPicPr>
          <p:cNvPr id="5" name="Picture 7" descr="Speech to text like Dragon">
            <a:extLst>
              <a:ext uri="{FF2B5EF4-FFF2-40B4-BE49-F238E27FC236}">
                <a16:creationId xmlns:a16="http://schemas.microsoft.com/office/drawing/2014/main" id="{0EFD96FF-D9AA-BBD1-1E63-6A7FD10BD91A}"/>
              </a:ext>
            </a:extLst>
          </p:cNvPr>
          <p:cNvPicPr>
            <a:picLocks noChangeAspect="1"/>
          </p:cNvPicPr>
          <p:nvPr/>
        </p:nvPicPr>
        <p:blipFill>
          <a:blip r:embed="rId6"/>
          <a:stretch>
            <a:fillRect/>
          </a:stretch>
        </p:blipFill>
        <p:spPr>
          <a:xfrm>
            <a:off x="547531" y="4613591"/>
            <a:ext cx="2743200" cy="1024759"/>
          </a:xfrm>
          <a:prstGeom prst="rect">
            <a:avLst/>
          </a:prstGeom>
        </p:spPr>
      </p:pic>
      <p:pic>
        <p:nvPicPr>
          <p:cNvPr id="9" name="Picture 9" descr="Closed captions">
            <a:extLst>
              <a:ext uri="{FF2B5EF4-FFF2-40B4-BE49-F238E27FC236}">
                <a16:creationId xmlns:a16="http://schemas.microsoft.com/office/drawing/2014/main" id="{068B16BA-ADCC-3920-05BE-0C4CB15C773A}"/>
              </a:ext>
            </a:extLst>
          </p:cNvPr>
          <p:cNvPicPr>
            <a:picLocks noChangeAspect="1"/>
          </p:cNvPicPr>
          <p:nvPr/>
        </p:nvPicPr>
        <p:blipFill>
          <a:blip r:embed="rId7"/>
          <a:stretch>
            <a:fillRect/>
          </a:stretch>
        </p:blipFill>
        <p:spPr>
          <a:xfrm>
            <a:off x="6949190" y="1906334"/>
            <a:ext cx="1828800" cy="1375029"/>
          </a:xfrm>
          <a:prstGeom prst="rect">
            <a:avLst/>
          </a:prstGeom>
        </p:spPr>
      </p:pic>
      <p:pic>
        <p:nvPicPr>
          <p:cNvPr id="10" name="Picture 10" descr="Group Transcribe ">
            <a:extLst>
              <a:ext uri="{FF2B5EF4-FFF2-40B4-BE49-F238E27FC236}">
                <a16:creationId xmlns:a16="http://schemas.microsoft.com/office/drawing/2014/main" id="{C2DACED4-409A-71A1-E857-5C5D5CE8CFD4}"/>
              </a:ext>
            </a:extLst>
          </p:cNvPr>
          <p:cNvPicPr>
            <a:picLocks noChangeAspect="1"/>
          </p:cNvPicPr>
          <p:nvPr/>
        </p:nvPicPr>
        <p:blipFill>
          <a:blip r:embed="rId8"/>
          <a:stretch>
            <a:fillRect/>
          </a:stretch>
        </p:blipFill>
        <p:spPr>
          <a:xfrm>
            <a:off x="9121775" y="909638"/>
            <a:ext cx="2305050" cy="2371725"/>
          </a:xfrm>
          <a:prstGeom prst="rect">
            <a:avLst/>
          </a:prstGeom>
        </p:spPr>
      </p:pic>
      <p:pic>
        <p:nvPicPr>
          <p:cNvPr id="8" name="Picture 8" descr="Magnifiers like ZoomText">
            <a:extLst>
              <a:ext uri="{FF2B5EF4-FFF2-40B4-BE49-F238E27FC236}">
                <a16:creationId xmlns:a16="http://schemas.microsoft.com/office/drawing/2014/main" id="{78D2AE0E-00FF-B598-A2A0-7F71C266B03F}"/>
              </a:ext>
            </a:extLst>
          </p:cNvPr>
          <p:cNvPicPr>
            <a:picLocks noChangeAspect="1"/>
          </p:cNvPicPr>
          <p:nvPr/>
        </p:nvPicPr>
        <p:blipFill>
          <a:blip r:embed="rId9"/>
          <a:stretch>
            <a:fillRect/>
          </a:stretch>
        </p:blipFill>
        <p:spPr>
          <a:xfrm>
            <a:off x="6096000" y="4042356"/>
            <a:ext cx="2743200" cy="725984"/>
          </a:xfrm>
          <a:prstGeom prst="rect">
            <a:avLst/>
          </a:prstGeom>
        </p:spPr>
      </p:pic>
      <p:pic>
        <p:nvPicPr>
          <p:cNvPr id="11" name="Picture 11" descr="Keyboard with refreshable Braille display">
            <a:extLst>
              <a:ext uri="{FF2B5EF4-FFF2-40B4-BE49-F238E27FC236}">
                <a16:creationId xmlns:a16="http://schemas.microsoft.com/office/drawing/2014/main" id="{E9DE57E2-C131-71AD-F7C8-274494A1A30F}"/>
              </a:ext>
            </a:extLst>
          </p:cNvPr>
          <p:cNvPicPr>
            <a:picLocks noGrp="1" noChangeAspect="1"/>
          </p:cNvPicPr>
          <p:nvPr>
            <p:ph sz="half" idx="1"/>
          </p:nvPr>
        </p:nvPicPr>
        <p:blipFill>
          <a:blip r:embed="rId10"/>
          <a:stretch>
            <a:fillRect/>
          </a:stretch>
        </p:blipFill>
        <p:spPr>
          <a:xfrm>
            <a:off x="8521700" y="4115594"/>
            <a:ext cx="3162300" cy="2108200"/>
          </a:xfrm>
        </p:spPr>
      </p:pic>
    </p:spTree>
    <p:custDataLst>
      <p:tags r:id="rId1"/>
    </p:custDataLst>
    <p:extLst>
      <p:ext uri="{BB962C8B-B14F-4D97-AF65-F5344CB8AC3E}">
        <p14:creationId xmlns:p14="http://schemas.microsoft.com/office/powerpoint/2010/main" val="2198941294"/>
      </p:ext>
    </p:extLst>
  </p:cSld>
  <p:clrMapOvr>
    <a:masterClrMapping/>
  </p:clrMapOvr>
  <mc:AlternateContent xmlns:mc="http://schemas.openxmlformats.org/markup-compatibility/2006">
    <mc:Choice xmlns:p14="http://schemas.microsoft.com/office/powerpoint/2010/main" Requires="p14">
      <p:transition spd="slow" p14:dur="2000" advTm="52164"/>
    </mc:Choice>
    <mc:Fallback>
      <p:transition spd="slow" advTm="52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500"/>
                            </p:stCondLst>
                            <p:childTnLst>
                              <p:par>
                                <p:cTn id="13" presetID="10" presetClass="entr" presetSubtype="0" fill="hold" nodeType="afterEffect">
                                  <p:stCondLst>
                                    <p:cond delay="1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4500"/>
                            </p:stCondLst>
                            <p:childTnLst>
                              <p:par>
                                <p:cTn id="17" presetID="10" presetClass="entr" presetSubtype="0" fill="hold"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6500"/>
                            </p:stCondLst>
                            <p:childTnLst>
                              <p:par>
                                <p:cTn id="21" presetID="10" presetClass="entr" presetSubtype="0" fill="hold" nodeType="after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8500"/>
                            </p:stCondLst>
                            <p:childTnLst>
                              <p:par>
                                <p:cTn id="25" presetID="10" presetClass="entr" presetSubtype="0" fill="hold" nodeType="after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0500"/>
                            </p:stCondLst>
                            <p:childTnLst>
                              <p:par>
                                <p:cTn id="29" presetID="10" presetClass="entr" presetSubtype="0" fill="hold" nodeType="afterEffect">
                                  <p:stCondLst>
                                    <p:cond delay="1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214A8-1D18-9AD0-614E-90DCF975A61C}"/>
              </a:ext>
            </a:extLst>
          </p:cNvPr>
          <p:cNvSpPr>
            <a:spLocks noGrp="1"/>
          </p:cNvSpPr>
          <p:nvPr>
            <p:ph type="title"/>
          </p:nvPr>
        </p:nvSpPr>
        <p:spPr/>
        <p:txBody>
          <a:bodyPr/>
          <a:lstStyle/>
          <a:p>
            <a:r>
              <a:rPr lang="en-US"/>
              <a:t>Students using Assistive Technology</a:t>
            </a:r>
          </a:p>
        </p:txBody>
      </p:sp>
      <p:graphicFrame>
        <p:nvGraphicFramePr>
          <p:cNvPr id="5" name="Chart 4" descr="Example chart showing that we are only aware of half the students using assistive technology">
            <a:extLst>
              <a:ext uri="{FF2B5EF4-FFF2-40B4-BE49-F238E27FC236}">
                <a16:creationId xmlns:a16="http://schemas.microsoft.com/office/drawing/2014/main" id="{1A811564-9D01-9659-0C42-02F32896D393}"/>
              </a:ext>
            </a:extLst>
          </p:cNvPr>
          <p:cNvGraphicFramePr/>
          <p:nvPr>
            <p:extLst>
              <p:ext uri="{D42A27DB-BD31-4B8C-83A1-F6EECF244321}">
                <p14:modId xmlns:p14="http://schemas.microsoft.com/office/powerpoint/2010/main" val="1656794509"/>
              </p:ext>
            </p:extLst>
          </p:nvPr>
        </p:nvGraphicFramePr>
        <p:xfrm>
          <a:off x="3647620" y="1609913"/>
          <a:ext cx="4893365" cy="472697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79198B22-E6A6-FF9C-452D-8272DFB46E48}"/>
              </a:ext>
              <a:ext uri="{C183D7F6-B498-43B3-948B-1728B52AA6E4}">
                <adec:decorative xmlns:adec="http://schemas.microsoft.com/office/drawing/2017/decorative" val="1"/>
              </a:ext>
            </a:extLst>
          </p:cNvPr>
          <p:cNvSpPr/>
          <p:nvPr/>
        </p:nvSpPr>
        <p:spPr>
          <a:xfrm>
            <a:off x="6888348" y="3190344"/>
            <a:ext cx="720000" cy="2680138"/>
          </a:xfrm>
          <a:prstGeom prst="rect">
            <a:avLst/>
          </a:prstGeom>
          <a:solidFill>
            <a:srgbClr val="F15A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3590E0-8AF0-F930-8154-DB57E165790B}"/>
              </a:ext>
            </a:extLst>
          </p:cNvPr>
          <p:cNvSpPr txBox="1"/>
          <p:nvPr/>
        </p:nvSpPr>
        <p:spPr>
          <a:xfrm>
            <a:off x="6907622" y="1404258"/>
            <a:ext cx="689709" cy="923330"/>
          </a:xfrm>
          <a:prstGeom prst="rect">
            <a:avLst/>
          </a:prstGeom>
          <a:noFill/>
        </p:spPr>
        <p:txBody>
          <a:bodyPr wrap="square" rtlCol="0">
            <a:spAutoFit/>
          </a:bodyPr>
          <a:lstStyle/>
          <a:p>
            <a:pPr algn="ctr"/>
            <a:r>
              <a:rPr lang="en-US" sz="5400" dirty="0"/>
              <a:t>?</a:t>
            </a:r>
          </a:p>
        </p:txBody>
      </p:sp>
    </p:spTree>
    <p:custDataLst>
      <p:tags r:id="rId1"/>
    </p:custDataLst>
    <p:extLst>
      <p:ext uri="{BB962C8B-B14F-4D97-AF65-F5344CB8AC3E}">
        <p14:creationId xmlns:p14="http://schemas.microsoft.com/office/powerpoint/2010/main" val="1874251753"/>
      </p:ext>
    </p:extLst>
  </p:cSld>
  <p:clrMapOvr>
    <a:masterClrMapping/>
  </p:clrMapOvr>
  <mc:AlternateContent xmlns:mc="http://schemas.openxmlformats.org/markup-compatibility/2006" xmlns:p14="http://schemas.microsoft.com/office/powerpoint/2010/main">
    <mc:Choice Requires="p14">
      <p:transition spd="slow" p14:dur="2000" advTm="86347"/>
    </mc:Choice>
    <mc:Fallback xmlns="">
      <p:transition spd="slow" advTm="86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8.33333E-7 -4.07407E-6 L -1.25E-6 -0.47801 " pathEditMode="relative" rAng="0" ptsTypes="AA">
                                      <p:cBhvr>
                                        <p:cTn id="14" dur="2000" fill="hold"/>
                                        <p:tgtEl>
                                          <p:spTgt spid="3"/>
                                        </p:tgtEl>
                                        <p:attrNameLst>
                                          <p:attrName>ppt_x</p:attrName>
                                          <p:attrName>ppt_y</p:attrName>
                                        </p:attrNameLst>
                                      </p:cBhvr>
                                      <p:rCtr x="65" y="-22384"/>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1" animBg="1"/>
      <p:bldP spid="3" grpId="2"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C8EC8-A605-54A2-C03B-3C17FFEE4476}"/>
              </a:ext>
            </a:extLst>
          </p:cNvPr>
          <p:cNvSpPr>
            <a:spLocks noGrp="1"/>
          </p:cNvSpPr>
          <p:nvPr>
            <p:ph type="title"/>
          </p:nvPr>
        </p:nvSpPr>
        <p:spPr/>
        <p:txBody>
          <a:bodyPr/>
          <a:lstStyle/>
          <a:p>
            <a:r>
              <a:rPr lang="en-US" dirty="0"/>
              <a:t>Brightspace Orientation Course</a:t>
            </a:r>
          </a:p>
        </p:txBody>
      </p:sp>
      <p:sp>
        <p:nvSpPr>
          <p:cNvPr id="8" name="Content Placeholder 7">
            <a:extLst>
              <a:ext uri="{FF2B5EF4-FFF2-40B4-BE49-F238E27FC236}">
                <a16:creationId xmlns:a16="http://schemas.microsoft.com/office/drawing/2014/main" id="{5BB5834C-AA3C-4332-4814-C57EF0B48AFA}"/>
              </a:ext>
            </a:extLst>
          </p:cNvPr>
          <p:cNvSpPr>
            <a:spLocks noGrp="1"/>
          </p:cNvSpPr>
          <p:nvPr>
            <p:ph sz="half" idx="1"/>
          </p:nvPr>
        </p:nvSpPr>
        <p:spPr/>
        <p:txBody>
          <a:bodyPr anchor="ctr">
            <a:normAutofit/>
          </a:bodyPr>
          <a:lstStyle/>
          <a:p>
            <a:r>
              <a:rPr lang="en-US" sz="2400"/>
              <a:t>Brightspace</a:t>
            </a:r>
          </a:p>
          <a:p>
            <a:r>
              <a:rPr lang="en-US" sz="2400"/>
              <a:t>What to expect</a:t>
            </a:r>
          </a:p>
          <a:p>
            <a:r>
              <a:rPr lang="en-US" sz="2400"/>
              <a:t>How tools work</a:t>
            </a:r>
          </a:p>
          <a:p>
            <a:r>
              <a:rPr lang="en-US" sz="2400"/>
              <a:t>How tools work with student’s technology</a:t>
            </a:r>
          </a:p>
        </p:txBody>
      </p:sp>
      <p:pic>
        <p:nvPicPr>
          <p:cNvPr id="11" name="Content Placeholder 10" descr="screenshot of the JAWS select a button window showing the buttons available on a Brightspace page&#10;">
            <a:extLst>
              <a:ext uri="{FF2B5EF4-FFF2-40B4-BE49-F238E27FC236}">
                <a16:creationId xmlns:a16="http://schemas.microsoft.com/office/drawing/2014/main" id="{2A62EEC4-DAFA-7416-BEB1-29B908F86AD8}"/>
              </a:ext>
              <a:ext uri="{C183D7F6-B498-43B3-948B-1728B52AA6E4}">
                <adec:decorative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79480"/>
            <a:ext cx="5181600" cy="3843628"/>
          </a:xfrm>
          <a:ln w="12700">
            <a:solidFill>
              <a:schemeClr val="tx1"/>
            </a:solidFill>
          </a:ln>
        </p:spPr>
      </p:pic>
    </p:spTree>
    <p:custDataLst>
      <p:tags r:id="rId1"/>
    </p:custDataLst>
    <p:extLst>
      <p:ext uri="{BB962C8B-B14F-4D97-AF65-F5344CB8AC3E}">
        <p14:creationId xmlns:p14="http://schemas.microsoft.com/office/powerpoint/2010/main" val="811281894"/>
      </p:ext>
    </p:extLst>
  </p:cSld>
  <p:clrMapOvr>
    <a:masterClrMapping/>
  </p:clrMapOvr>
  <mc:AlternateContent xmlns:mc="http://schemas.openxmlformats.org/markup-compatibility/2006">
    <mc:Choice xmlns:p14="http://schemas.microsoft.com/office/powerpoint/2010/main" Requires="p14">
      <p:transition spd="slow" p14:dur="2000" advTm="165241"/>
    </mc:Choice>
    <mc:Fallback>
      <p:transition spd="slow" advTm="165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3BE4-AAE7-4AB1-9003-A0FA405DAFA7}"/>
              </a:ext>
            </a:extLst>
          </p:cNvPr>
          <p:cNvSpPr>
            <a:spLocks noGrp="1"/>
          </p:cNvSpPr>
          <p:nvPr>
            <p:ph type="title"/>
          </p:nvPr>
        </p:nvSpPr>
        <p:spPr/>
        <p:txBody>
          <a:bodyPr/>
          <a:lstStyle/>
          <a:p>
            <a:r>
              <a:rPr lang="en-CA" dirty="0"/>
              <a:t>Demo placeholder slide</a:t>
            </a:r>
            <a:endParaRPr lang="en-US" dirty="0"/>
          </a:p>
        </p:txBody>
      </p:sp>
      <p:sp>
        <p:nvSpPr>
          <p:cNvPr id="3" name="Content Placeholder 2">
            <a:extLst>
              <a:ext uri="{FF2B5EF4-FFF2-40B4-BE49-F238E27FC236}">
                <a16:creationId xmlns:a16="http://schemas.microsoft.com/office/drawing/2014/main" id="{3086BEB3-8827-4305-9A5C-8A0532F5161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1619E2F-E821-41D5-994B-B807BAA0D4A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84180325"/>
      </p:ext>
    </p:extLst>
  </p:cSld>
  <p:clrMapOvr>
    <a:masterClrMapping/>
  </p:clrMapOvr>
  <mc:AlternateContent xmlns:mc="http://schemas.openxmlformats.org/markup-compatibility/2006" xmlns:p14="http://schemas.microsoft.com/office/powerpoint/2010/main">
    <mc:Choice Requires="p14">
      <p:transition spd="slow" p14:dur="2000" advTm="4302"/>
    </mc:Choice>
    <mc:Fallback xmlns="">
      <p:transition spd="slow" advTm="43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D83E-E86A-54F8-43CA-0BE7FD4E804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C19C2CF-ACFE-4344-AB4A-F272BECE8AC4}"/>
              </a:ext>
            </a:extLst>
          </p:cNvPr>
          <p:cNvSpPr>
            <a:spLocks noGrp="1"/>
          </p:cNvSpPr>
          <p:nvPr>
            <p:ph sz="half" idx="1"/>
          </p:nvPr>
        </p:nvSpPr>
        <p:spPr/>
        <p:txBody>
          <a:bodyPr anchor="ctr">
            <a:normAutofit/>
          </a:bodyPr>
          <a:lstStyle/>
          <a:p>
            <a:r>
              <a:rPr lang="en-US" sz="2400" dirty="0"/>
              <a:t>Student focused</a:t>
            </a:r>
          </a:p>
          <a:p>
            <a:r>
              <a:rPr lang="en-US" sz="2400" dirty="0"/>
              <a:t>Sandbox</a:t>
            </a:r>
          </a:p>
          <a:p>
            <a:r>
              <a:rPr lang="en-US" sz="2400" dirty="0"/>
              <a:t>Asynchronous resource</a:t>
            </a:r>
          </a:p>
          <a:p>
            <a:r>
              <a:rPr lang="en-US" sz="2400" dirty="0"/>
              <a:t>Contact information</a:t>
            </a:r>
          </a:p>
          <a:p>
            <a:r>
              <a:rPr lang="en-US" sz="2400"/>
              <a:t>Faculty example</a:t>
            </a:r>
            <a:endParaRPr lang="en-US" sz="2400" dirty="0"/>
          </a:p>
        </p:txBody>
      </p:sp>
      <p:pic>
        <p:nvPicPr>
          <p:cNvPr id="6" name="Content Placeholder 5" descr="Animated gif of a young man looking at his computer and then giving an enthusiastic thumbs up">
            <a:extLst>
              <a:ext uri="{FF2B5EF4-FFF2-40B4-BE49-F238E27FC236}">
                <a16:creationId xmlns:a16="http://schemas.microsoft.com/office/drawing/2014/main" id="{5B983D2D-00BA-16EA-9ED0-6C42EAF7A55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31000" y="2477294"/>
            <a:ext cx="4064000" cy="3048000"/>
          </a:xfrm>
        </p:spPr>
      </p:pic>
      <p:sp>
        <p:nvSpPr>
          <p:cNvPr id="7" name="TextBox 6">
            <a:extLst>
              <a:ext uri="{FF2B5EF4-FFF2-40B4-BE49-F238E27FC236}">
                <a16:creationId xmlns:a16="http://schemas.microsoft.com/office/drawing/2014/main" id="{38C4BF30-5EF4-4ADC-0B0F-FB00B2D13090}"/>
              </a:ext>
            </a:extLst>
          </p:cNvPr>
          <p:cNvSpPr txBox="1"/>
          <p:nvPr/>
        </p:nvSpPr>
        <p:spPr>
          <a:xfrm>
            <a:off x="6731000" y="5525294"/>
            <a:ext cx="4064000" cy="246221"/>
          </a:xfrm>
          <a:prstGeom prst="rect">
            <a:avLst/>
          </a:prstGeom>
          <a:noFill/>
        </p:spPr>
        <p:txBody>
          <a:bodyPr wrap="square" rtlCol="0">
            <a:spAutoFit/>
          </a:bodyPr>
          <a:lstStyle/>
          <a:p>
            <a:pPr algn="ctr"/>
            <a:r>
              <a:rPr lang="en-US" sz="1000" dirty="0"/>
              <a:t>Gif courtesy of Apple </a:t>
            </a:r>
            <a:r>
              <a:rPr lang="en-US" sz="1000" i="1" dirty="0"/>
              <a:t>Knowledge Navigator</a:t>
            </a:r>
            <a:endParaRPr lang="en-US" sz="1000" dirty="0"/>
          </a:p>
        </p:txBody>
      </p:sp>
    </p:spTree>
    <p:custDataLst>
      <p:tags r:id="rId1"/>
    </p:custDataLst>
    <p:extLst>
      <p:ext uri="{BB962C8B-B14F-4D97-AF65-F5344CB8AC3E}">
        <p14:creationId xmlns:p14="http://schemas.microsoft.com/office/powerpoint/2010/main" val="2853774470"/>
      </p:ext>
    </p:extLst>
  </p:cSld>
  <p:clrMapOvr>
    <a:masterClrMapping/>
  </p:clrMapOvr>
  <mc:AlternateContent xmlns:mc="http://schemas.openxmlformats.org/markup-compatibility/2006">
    <mc:Choice xmlns:p14="http://schemas.microsoft.com/office/powerpoint/2010/main" Requires="p14">
      <p:transition spd="slow" p14:dur="2000" advTm="187737"/>
    </mc:Choice>
    <mc:Fallback>
      <p:transition spd="slow" advTm="1877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8640E-F6BE-60ED-3FB2-8F52FCDE471A}"/>
              </a:ext>
            </a:extLst>
          </p:cNvPr>
          <p:cNvSpPr>
            <a:spLocks noGrp="1"/>
          </p:cNvSpPr>
          <p:nvPr>
            <p:ph type="title"/>
          </p:nvPr>
        </p:nvSpPr>
        <p:spPr/>
        <p:txBody>
          <a:bodyPr/>
          <a:lstStyle/>
          <a:p>
            <a:r>
              <a:rPr lang="en-US" dirty="0"/>
              <a:t>Thank you</a:t>
            </a:r>
          </a:p>
        </p:txBody>
      </p:sp>
      <p:sp>
        <p:nvSpPr>
          <p:cNvPr id="6" name="Content Placeholder 5">
            <a:extLst>
              <a:ext uri="{FF2B5EF4-FFF2-40B4-BE49-F238E27FC236}">
                <a16:creationId xmlns:a16="http://schemas.microsoft.com/office/drawing/2014/main" id="{EF21C319-EE9C-72C6-2B21-97894C3B78BF}"/>
              </a:ext>
            </a:extLst>
          </p:cNvPr>
          <p:cNvSpPr>
            <a:spLocks noGrp="1"/>
          </p:cNvSpPr>
          <p:nvPr>
            <p:ph idx="1"/>
          </p:nvPr>
        </p:nvSpPr>
        <p:spPr/>
        <p:txBody>
          <a:bodyPr>
            <a:normAutofit/>
          </a:bodyPr>
          <a:lstStyle/>
          <a:p>
            <a:pPr marL="0" indent="0">
              <a:buNone/>
            </a:pPr>
            <a:r>
              <a:rPr lang="en-US" sz="2400" dirty="0"/>
              <a:t>Luke McKnight </a:t>
            </a:r>
          </a:p>
          <a:p>
            <a:pPr marL="0" indent="0">
              <a:buNone/>
            </a:pPr>
            <a:r>
              <a:rPr lang="en-US" sz="2400" dirty="0"/>
              <a:t>Assistive Technologist, </a:t>
            </a:r>
            <a:r>
              <a:rPr lang="en-US" sz="2400" b="0" i="0" dirty="0" err="1">
                <a:solidFill>
                  <a:srgbClr val="333333"/>
                </a:solidFill>
                <a:effectLst/>
              </a:rPr>
              <a:t>snəw̓eyəɬ</a:t>
            </a:r>
            <a:r>
              <a:rPr lang="en-US" sz="2400" b="0" i="0" dirty="0">
                <a:solidFill>
                  <a:srgbClr val="333333"/>
                </a:solidFill>
                <a:effectLst/>
              </a:rPr>
              <a:t> </a:t>
            </a:r>
            <a:r>
              <a:rPr lang="en-US" sz="2400" b="0" i="0" dirty="0" err="1">
                <a:solidFill>
                  <a:srgbClr val="333333"/>
                </a:solidFill>
                <a:effectLst/>
              </a:rPr>
              <a:t>leləm</a:t>
            </a:r>
            <a:r>
              <a:rPr lang="en-US" sz="2400" b="0" i="0" dirty="0">
                <a:solidFill>
                  <a:srgbClr val="333333"/>
                </a:solidFill>
                <a:effectLst/>
              </a:rPr>
              <a:t>̓ Langara </a:t>
            </a:r>
            <a:r>
              <a:rPr lang="en-US" sz="2400" dirty="0"/>
              <a:t>College</a:t>
            </a:r>
          </a:p>
          <a:p>
            <a:pPr marL="0" indent="0">
              <a:buNone/>
            </a:pPr>
            <a:r>
              <a:rPr lang="en-US" sz="2400" dirty="0">
                <a:hlinkClick r:id="rId3"/>
              </a:rPr>
              <a:t>assistivetech@langara.ca</a:t>
            </a:r>
            <a:endParaRPr lang="en-US" sz="2400" dirty="0"/>
          </a:p>
          <a:p>
            <a:pPr marL="0" indent="0">
              <a:buNone/>
            </a:pPr>
            <a:r>
              <a:rPr lang="en-US" sz="2400" dirty="0">
                <a:hlinkClick r:id="rId4"/>
              </a:rPr>
              <a:t>lukeEmcknight@gmail.com</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15035398"/>
      </p:ext>
    </p:extLst>
  </p:cSld>
  <p:clrMapOvr>
    <a:masterClrMapping/>
  </p:clrMapOvr>
  <mc:AlternateContent xmlns:mc="http://schemas.openxmlformats.org/markup-compatibility/2006" xmlns:p14="http://schemas.microsoft.com/office/powerpoint/2010/main">
    <mc:Choice Requires="p14">
      <p:transition spd="slow" p14:dur="2000" advTm="16947"/>
    </mc:Choice>
    <mc:Fallback xmlns="">
      <p:transition spd="slow" advTm="169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11.7"/>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7.6|58.4|27.9|44.5"/>
</p:tagLst>
</file>

<file path=ppt/tags/tag5.xml><?xml version="1.0" encoding="utf-8"?>
<p:tagLst xmlns:a="http://schemas.openxmlformats.org/drawingml/2006/main" xmlns:r="http://schemas.openxmlformats.org/officeDocument/2006/relationships" xmlns:p="http://schemas.openxmlformats.org/presentationml/2006/main">
  <p:tag name="TIMING" val="|7.1|75.1|25.6|20.4|35.6|14.8"/>
</p:tagLst>
</file>

<file path=ppt/theme/theme1.xml><?xml version="1.0" encoding="utf-8"?>
<a:theme xmlns:a="http://schemas.openxmlformats.org/drawingml/2006/main" name="Office Theme">
  <a:themeElements>
    <a:clrScheme name="Custom 1">
      <a:dk1>
        <a:srgbClr val="000000"/>
      </a:dk1>
      <a:lt1>
        <a:srgbClr val="FFFFFF"/>
      </a:lt1>
      <a:dk2>
        <a:srgbClr val="8D0E08"/>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swald Medium"/>
        <a:ea typeface=""/>
        <a:cs typeface=""/>
      </a:majorFont>
      <a:minorFont>
        <a:latin typeface="Oswa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886E12-18AF-4251-B0C5-4E83BE574511}" vid="{0C28EE6E-CDBC-4FC6-B3BE-B9673A04D4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9775ddcd-2ea5-42a5-b6a8-c21b160158c9" xsi:nil="true"/>
    <SharedWithUsers xmlns="32c9e825-304a-48c3-90c3-c1bd9ee1cca1">
      <UserInfo>
        <DisplayName/>
        <AccountId xsi:nil="true"/>
        <AccountType/>
      </UserInfo>
    </SharedWithUsers>
    <lcf76f155ced4ddcb4097134ff3c332f xmlns="9775ddcd-2ea5-42a5-b6a8-c21b160158c9">
      <Terms xmlns="http://schemas.microsoft.com/office/infopath/2007/PartnerControls"/>
    </lcf76f155ced4ddcb4097134ff3c332f>
    <TaxCatchAll xmlns="32c9e825-304a-48c3-90c3-c1bd9ee1cc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BADF1C0686044D838EF2AAD9F3A308" ma:contentTypeVersion="17" ma:contentTypeDescription="Create a new document." ma:contentTypeScope="" ma:versionID="2ea8afae799aca4421604e06eed4e8f3">
  <xsd:schema xmlns:xsd="http://www.w3.org/2001/XMLSchema" xmlns:xs="http://www.w3.org/2001/XMLSchema" xmlns:p="http://schemas.microsoft.com/office/2006/metadata/properties" xmlns:ns2="9775ddcd-2ea5-42a5-b6a8-c21b160158c9" xmlns:ns3="32c9e825-304a-48c3-90c3-c1bd9ee1cca1" targetNamespace="http://schemas.microsoft.com/office/2006/metadata/properties" ma:root="true" ma:fieldsID="5c260621e44dc8cedcd60d539ae92d08" ns2:_="" ns3:_="">
    <xsd:import namespace="9775ddcd-2ea5-42a5-b6a8-c21b160158c9"/>
    <xsd:import namespace="32c9e825-304a-48c3-90c3-c1bd9ee1cc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5ddcd-2ea5-42a5-b6a8-c21b160158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21d2dd0-13a9-4df6-a0d3-7a3610e8c5a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c9e825-304a-48c3-90c3-c1bd9ee1cc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6a23172-84ae-4391-8926-0bace64967be}" ma:internalName="TaxCatchAll" ma:showField="CatchAllData" ma:web="32c9e825-304a-48c3-90c3-c1bd9ee1c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79D61-1489-48FB-8EA6-7ACABD43B934}">
  <ds:schemaRef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32c9e825-304a-48c3-90c3-c1bd9ee1cca1"/>
    <ds:schemaRef ds:uri="9775ddcd-2ea5-42a5-b6a8-c21b160158c9"/>
  </ds:schemaRefs>
</ds:datastoreItem>
</file>

<file path=customXml/itemProps2.xml><?xml version="1.0" encoding="utf-8"?>
<ds:datastoreItem xmlns:ds="http://schemas.openxmlformats.org/officeDocument/2006/customXml" ds:itemID="{4BD898DF-1064-4598-A1C4-044429C44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5ddcd-2ea5-42a5-b6a8-c21b160158c9"/>
    <ds:schemaRef ds:uri="32c9e825-304a-48c3-90c3-c1bd9ee1c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3424EB-F0B9-42C9-95C6-AE73A709E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PPTTemplate</Template>
  <TotalTime>595</TotalTime>
  <Words>1266</Words>
  <Application>Microsoft Macintosh PowerPoint</Application>
  <PresentationFormat>Widescreen</PresentationFormat>
  <Paragraphs>129</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Oswald</vt:lpstr>
      <vt:lpstr>Oswald Medium</vt:lpstr>
      <vt:lpstr>Office Theme</vt:lpstr>
      <vt:lpstr>LMS Orientation</vt:lpstr>
      <vt:lpstr>Thank you for staying</vt:lpstr>
      <vt:lpstr>Brightspace</vt:lpstr>
      <vt:lpstr>Assistive Technology</vt:lpstr>
      <vt:lpstr>Students using Assistive Technology</vt:lpstr>
      <vt:lpstr>Brightspace Orientation Course</vt:lpstr>
      <vt:lpstr>Demo placeholder slide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LMS Orientation</dc:title>
  <dc:creator>Luke McKnight</dc:creator>
  <cp:lastModifiedBy>Luke McKnight</cp:lastModifiedBy>
  <cp:revision>61</cp:revision>
  <cp:lastPrinted>2023-05-31T20:39:38Z</cp:lastPrinted>
  <dcterms:created xsi:type="dcterms:W3CDTF">2023-04-26T21:44:17Z</dcterms:created>
  <dcterms:modified xsi:type="dcterms:W3CDTF">2023-06-02T04:08:13Z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0x010100C5BADF1C0686044D838EF2AAD9F3A308</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