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rial Black" panose="020B0A04020102020204" pitchFamily="34" charset="0"/>
      <p:regular r:id="rId21"/>
      <p:bold r:id="rId22"/>
    </p:embeddedFont>
    <p:embeddedFont>
      <p:font typeface="Calibri" panose="020F0502020204030204" pitchFamily="34" charset="0"/>
      <p:regular r:id="rId23"/>
      <p:bold r:id="rId24"/>
      <p:italic r:id="rId25"/>
      <p:boldItalic r:id="rId26"/>
    </p:embeddedFont>
    <p:embeddedFont>
      <p:font typeface="Economica" panose="020B0604020202020204" charset="0"/>
      <p:regular r:id="rId27"/>
      <p:bold r:id="rId28"/>
      <p:italic r:id="rId29"/>
      <p:boldItalic r:id="rId30"/>
    </p:embeddedFont>
    <p:embeddedFont>
      <p:font typeface="Noto Sans" panose="020B050204050402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516"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gov.bc.ca/gov/content/education-training/post-secondary-education/institution-resources-administration/digital-learning-strateg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cademic.ubc.ca/vpa-initiatives/teaching-learning/beyond-covid-repor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24b54c345d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24b54c345d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Image from pexel Photo by Pixabay: https://www.pexels.com/photo/three-people-sitting-beside-table-416405/</a:t>
            </a:r>
            <a:endParaRPr/>
          </a:p>
          <a:p>
            <a:pPr marL="0" lvl="0" indent="0" algn="l" rtl="0">
              <a:spcBef>
                <a:spcPts val="0"/>
              </a:spcBef>
              <a:spcAft>
                <a:spcPts val="0"/>
              </a:spcAft>
              <a:buNone/>
            </a:pPr>
            <a:endParaRPr/>
          </a:p>
        </p:txBody>
      </p:sp>
      <p:sp>
        <p:nvSpPr>
          <p:cNvPr id="109" name="Google Shape;109;g224b54c345d_1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a47dad84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4a47dad84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 To show data about students needs, registered with CFA and why UDL?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be0d26dd0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be0d26dd0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b3f736dd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Natasha? How we are working on the development and delivery of the program in a collaborative way.. To achieve our goals and remove barriers to become more inclusive</a:t>
            </a:r>
            <a:endParaRPr/>
          </a:p>
        </p:txBody>
      </p:sp>
      <p:sp>
        <p:nvSpPr>
          <p:cNvPr id="185" name="Google Shape;185;g24b3f736dd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bfadd685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bfadd685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a47dad84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4a47dad84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Natasha?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a47dad84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4a47dad84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Natasha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4b54c345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24b54c345d_1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Recommendation from Beyond Covid Teaching and Learning</a:t>
            </a:r>
            <a:endParaRPr/>
          </a:p>
          <a:p>
            <a:pPr marL="0" lvl="0" indent="0" algn="l" rtl="0">
              <a:spcBef>
                <a:spcPts val="360"/>
              </a:spcBef>
              <a:spcAft>
                <a:spcPts val="0"/>
              </a:spcAft>
              <a:buNone/>
            </a:pPr>
            <a:r>
              <a:rPr lang="en"/>
              <a:t>BC Digital Learning Strategy and Provincial Requirement for Accessibility</a:t>
            </a:r>
            <a:endParaRPr/>
          </a:p>
          <a:p>
            <a:pPr marL="0" lvl="0" indent="0" algn="l" rtl="0">
              <a:spcBef>
                <a:spcPts val="360"/>
              </a:spcBef>
              <a:spcAft>
                <a:spcPts val="0"/>
              </a:spcAft>
              <a:buNone/>
            </a:pPr>
            <a:endParaRPr/>
          </a:p>
        </p:txBody>
      </p:sp>
      <p:sp>
        <p:nvSpPr>
          <p:cNvPr id="238" name="Google Shape;238;g224b54c345d_1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24b54c345d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24b54c345d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4b54c345d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24b54c345d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4b54c34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224b54c345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b="1">
                <a:latin typeface="Calibri"/>
                <a:ea typeface="Calibri"/>
                <a:cs typeface="Calibri"/>
                <a:sym typeface="Calibri"/>
              </a:rPr>
              <a:t>University of British Columbia (UBC) Point Grey Campus (Vancouver, Canada)​</a:t>
            </a:r>
            <a:br>
              <a:rPr lang="en" sz="1400" b="1">
                <a:latin typeface="Calibri"/>
                <a:ea typeface="Calibri"/>
                <a:cs typeface="Calibri"/>
                <a:sym typeface="Calibri"/>
              </a:rPr>
            </a:br>
            <a:r>
              <a:rPr lang="en" sz="1400" b="1">
                <a:latin typeface="Calibri"/>
                <a:ea typeface="Calibri"/>
                <a:cs typeface="Calibri"/>
                <a:sym typeface="Calibri"/>
              </a:rPr>
              <a:t>located on the traditional, ancestral, and unceded territory of the xwməθkwəy̓əm</a:t>
            </a:r>
            <a:endParaRPr sz="1400">
              <a:latin typeface="Calibri"/>
              <a:ea typeface="Calibri"/>
              <a:cs typeface="Calibri"/>
              <a:sym typeface="Calibri"/>
            </a:endParaRPr>
          </a:p>
          <a:p>
            <a:pPr marL="0" lvl="0" indent="0" algn="l" rtl="0">
              <a:spcBef>
                <a:spcPts val="420"/>
              </a:spcBef>
              <a:spcAft>
                <a:spcPts val="0"/>
              </a:spcAft>
              <a:buNone/>
            </a:pPr>
            <a:r>
              <a:rPr lang="en" sz="1400" b="1">
                <a:latin typeface="Calibri"/>
                <a:ea typeface="Calibri"/>
                <a:cs typeface="Calibri"/>
                <a:sym typeface="Calibri"/>
              </a:rPr>
              <a:t> (Musqueam) People.​</a:t>
            </a:r>
            <a:endParaRPr sz="1400">
              <a:latin typeface="Calibri"/>
              <a:ea typeface="Calibri"/>
              <a:cs typeface="Calibri"/>
              <a:sym typeface="Calibri"/>
            </a:endParaRPr>
          </a:p>
          <a:p>
            <a:pPr marL="0" lvl="0" indent="0" algn="l" rtl="0">
              <a:spcBef>
                <a:spcPts val="540"/>
              </a:spcBef>
              <a:spcAft>
                <a:spcPts val="0"/>
              </a:spcAft>
              <a:buNone/>
            </a:pPr>
            <a:r>
              <a:rPr lang="en" sz="1400" b="1">
                <a:latin typeface="Calibri"/>
                <a:ea typeface="Calibri"/>
                <a:cs typeface="Calibri"/>
                <a:sym typeface="Calibri"/>
              </a:rPr>
              <a:t>​</a:t>
            </a:r>
            <a:br>
              <a:rPr lang="en" sz="1400" b="1">
                <a:latin typeface="Calibri"/>
                <a:ea typeface="Calibri"/>
                <a:cs typeface="Calibri"/>
                <a:sym typeface="Calibri"/>
              </a:rPr>
            </a:br>
            <a:r>
              <a:rPr lang="en" sz="1400" b="1">
                <a:latin typeface="Calibri"/>
                <a:ea typeface="Calibri"/>
                <a:cs typeface="Calibri"/>
                <a:sym typeface="Calibri"/>
              </a:rPr>
              <a:t>UBC Okanagan Campus (Kelowna) ​</a:t>
            </a:r>
            <a:br>
              <a:rPr lang="en" sz="1400" b="1">
                <a:latin typeface="Calibri"/>
                <a:ea typeface="Calibri"/>
                <a:cs typeface="Calibri"/>
                <a:sym typeface="Calibri"/>
              </a:rPr>
            </a:br>
            <a:r>
              <a:rPr lang="en" sz="1400" b="1">
                <a:latin typeface="Calibri"/>
                <a:ea typeface="Calibri"/>
                <a:cs typeface="Calibri"/>
                <a:sym typeface="Calibri"/>
              </a:rPr>
              <a:t>located on the traditional, ancestral and unceded territory of the Syilx (Okanagan) Peoples.</a:t>
            </a:r>
            <a:r>
              <a:rPr lang="en" sz="1800">
                <a:latin typeface="Times New Roman"/>
                <a:ea typeface="Times New Roman"/>
                <a:cs typeface="Times New Roman"/>
                <a:sym typeface="Times New Roman"/>
              </a:rPr>
              <a:t> </a:t>
            </a:r>
            <a:endParaRPr/>
          </a:p>
          <a:p>
            <a:pPr marL="0" lvl="0" indent="0" algn="l" rtl="0">
              <a:spcBef>
                <a:spcPts val="540"/>
              </a:spcBef>
              <a:spcAft>
                <a:spcPts val="0"/>
              </a:spcAft>
              <a:buNone/>
            </a:pPr>
            <a:r>
              <a:rPr lang="en" sz="1800">
                <a:latin typeface="Times New Roman"/>
                <a:ea typeface="Times New Roman"/>
                <a:cs typeface="Times New Roman"/>
                <a:sym typeface="Times New Roman"/>
              </a:rPr>
              <a:t>A few facts about UBC : A large intensive university It operates on an approximately 3.4 billion annual budget, it has more than 375000 alumni in 160 countries, 18953 faculty and staff,</a:t>
            </a:r>
            <a:endParaRPr/>
          </a:p>
          <a:p>
            <a:pPr marL="342900" lvl="0" indent="-342900" algn="l" rtl="0">
              <a:spcBef>
                <a:spcPts val="540"/>
              </a:spcBef>
              <a:spcAft>
                <a:spcPts val="0"/>
              </a:spcAft>
              <a:buClr>
                <a:schemeClr val="dk1"/>
              </a:buClr>
              <a:buSzPts val="1000"/>
              <a:buFont typeface="Noto Sans Symbols"/>
              <a:buChar char="∙"/>
            </a:pPr>
            <a:r>
              <a:rPr lang="en" sz="1800">
                <a:latin typeface="Times New Roman"/>
                <a:ea typeface="Times New Roman"/>
                <a:cs typeface="Times New Roman"/>
                <a:sym typeface="Times New Roman"/>
              </a:rPr>
              <a:t>58,768 Vancouver students</a:t>
            </a:r>
            <a:endParaRPr/>
          </a:p>
          <a:p>
            <a:pPr marL="342900" lvl="0" indent="-342900" algn="l" rtl="0">
              <a:spcBef>
                <a:spcPts val="540"/>
              </a:spcBef>
              <a:spcAft>
                <a:spcPts val="0"/>
              </a:spcAft>
              <a:buClr>
                <a:schemeClr val="dk1"/>
              </a:buClr>
              <a:buSzPts val="1000"/>
              <a:buFont typeface="Noto Sans Symbols"/>
              <a:buChar char="∙"/>
            </a:pPr>
            <a:r>
              <a:rPr lang="en" sz="1800">
                <a:latin typeface="Times New Roman"/>
                <a:ea typeface="Times New Roman"/>
                <a:cs typeface="Times New Roman"/>
                <a:sym typeface="Times New Roman"/>
              </a:rPr>
              <a:t>11,989 Okanagan students</a:t>
            </a:r>
            <a:endParaRPr/>
          </a:p>
          <a:p>
            <a:pPr marL="342900" lvl="0" indent="-342900" algn="l" rtl="0">
              <a:spcBef>
                <a:spcPts val="540"/>
              </a:spcBef>
              <a:spcAft>
                <a:spcPts val="0"/>
              </a:spcAft>
              <a:buClr>
                <a:schemeClr val="dk1"/>
              </a:buClr>
              <a:buSzPts val="1000"/>
              <a:buFont typeface="Noto Sans Symbols"/>
              <a:buChar char="∙"/>
            </a:pPr>
            <a:r>
              <a:rPr lang="en" sz="1800">
                <a:latin typeface="Times New Roman"/>
                <a:ea typeface="Times New Roman"/>
                <a:cs typeface="Times New Roman"/>
                <a:sym typeface="Times New Roman"/>
              </a:rPr>
              <a:t>15,726 degrees granted in 2021</a:t>
            </a:r>
            <a:endParaRPr/>
          </a:p>
          <a:p>
            <a:pPr marL="342900" lvl="0" indent="-342900" algn="l" rtl="0">
              <a:spcBef>
                <a:spcPts val="540"/>
              </a:spcBef>
              <a:spcAft>
                <a:spcPts val="0"/>
              </a:spcAft>
              <a:buClr>
                <a:schemeClr val="dk1"/>
              </a:buClr>
              <a:buSzPts val="1000"/>
              <a:buFont typeface="Noto Sans Symbols"/>
              <a:buChar char="∙"/>
            </a:pPr>
            <a:r>
              <a:rPr lang="en" sz="1800">
                <a:latin typeface="Times New Roman"/>
                <a:ea typeface="Times New Roman"/>
                <a:cs typeface="Times New Roman"/>
                <a:sym typeface="Times New Roman"/>
              </a:rPr>
              <a:t>70,757 total UBC students (up 3.3% from 2020/21)</a:t>
            </a:r>
            <a:endParaRPr/>
          </a:p>
          <a:p>
            <a:pPr marL="342900" lvl="0" indent="-342900" algn="l" rtl="0">
              <a:spcBef>
                <a:spcPts val="540"/>
              </a:spcBef>
              <a:spcAft>
                <a:spcPts val="0"/>
              </a:spcAft>
              <a:buClr>
                <a:schemeClr val="dk1"/>
              </a:buClr>
              <a:buSzPts val="1000"/>
              <a:buFont typeface="Noto Sans Symbols"/>
              <a:buChar char="∙"/>
            </a:pPr>
            <a:r>
              <a:rPr lang="en" sz="1800">
                <a:latin typeface="Times New Roman"/>
                <a:ea typeface="Times New Roman"/>
                <a:cs typeface="Times New Roman"/>
                <a:sym typeface="Times New Roman"/>
              </a:rPr>
              <a:t>2,165 Indigenous students</a:t>
            </a:r>
            <a:endParaRPr/>
          </a:p>
          <a:p>
            <a:pPr marL="342900" lvl="0" indent="-342900" algn="l" rtl="0">
              <a:spcBef>
                <a:spcPts val="540"/>
              </a:spcBef>
              <a:spcAft>
                <a:spcPts val="0"/>
              </a:spcAft>
              <a:buClr>
                <a:schemeClr val="dk1"/>
              </a:buClr>
              <a:buSzPts val="1000"/>
              <a:buFont typeface="Noto Sans Symbols"/>
              <a:buChar char="∙"/>
            </a:pPr>
            <a:r>
              <a:rPr lang="en" sz="1800">
                <a:latin typeface="Times New Roman"/>
                <a:ea typeface="Times New Roman"/>
                <a:cs typeface="Times New Roman"/>
                <a:sym typeface="Times New Roman"/>
              </a:rPr>
              <a:t>5,007 students in UBC Extended Learning, with 7,338 enrolments</a:t>
            </a:r>
            <a:endParaRPr/>
          </a:p>
          <a:p>
            <a:pPr marL="0" lvl="0" indent="0" algn="l" rtl="0">
              <a:spcBef>
                <a:spcPts val="420"/>
              </a:spcBef>
              <a:spcAft>
                <a:spcPts val="0"/>
              </a:spcAft>
              <a:buNone/>
            </a:pPr>
            <a:endParaRPr sz="1400">
              <a:latin typeface="Calibri"/>
              <a:ea typeface="Calibri"/>
              <a:cs typeface="Calibri"/>
              <a:sym typeface="Calibri"/>
            </a:endParaRPr>
          </a:p>
          <a:p>
            <a:pPr marL="0" lvl="0" indent="0" algn="l" rtl="0">
              <a:spcBef>
                <a:spcPts val="360"/>
              </a:spcBef>
              <a:spcAft>
                <a:spcPts val="0"/>
              </a:spcAft>
              <a:buNone/>
            </a:pPr>
            <a:endParaRPr/>
          </a:p>
        </p:txBody>
      </p:sp>
      <p:sp>
        <p:nvSpPr>
          <p:cNvPr id="117" name="Google Shape;117;g224b54c345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a4f73b8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0a4f73b8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g20a4f73b8c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4b54c345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24b54c345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24b54c345d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4b54c345d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UBC is striving to become more inclusive and accessible </a:t>
            </a:r>
            <a:endParaRPr/>
          </a:p>
        </p:txBody>
      </p:sp>
      <p:sp>
        <p:nvSpPr>
          <p:cNvPr id="139" name="Google Shape;139;g224b54c345d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a47dad8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4a47dad84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we’ve initiated the Implementation Steering Committee to work under the guidance of the DLAC to launch initiatives over the coming three years in response to the recommendations from the DLAC</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t>Recommendation from Beyond Covid Teaching and Learning</a:t>
            </a:r>
            <a:endParaRPr/>
          </a:p>
          <a:p>
            <a:pPr marL="0" lvl="0" indent="0" algn="l" rtl="0">
              <a:spcBef>
                <a:spcPts val="360"/>
              </a:spcBef>
              <a:spcAft>
                <a:spcPts val="0"/>
              </a:spcAft>
              <a:buNone/>
            </a:pPr>
            <a:r>
              <a:rPr lang="en"/>
              <a:t>BC Digital Learning Strategy and Provincial Requirement for Accessibility</a:t>
            </a:r>
            <a:endParaRPr/>
          </a:p>
          <a:p>
            <a:pPr marL="285750" lvl="0" indent="-228600" algn="l" rtl="0">
              <a:lnSpc>
                <a:spcPct val="130000"/>
              </a:lnSpc>
              <a:spcBef>
                <a:spcPts val="0"/>
              </a:spcBef>
              <a:spcAft>
                <a:spcPts val="0"/>
              </a:spcAft>
              <a:buClr>
                <a:schemeClr val="dk1"/>
              </a:buClr>
              <a:buSzPts val="600"/>
              <a:buChar char="•"/>
            </a:pPr>
            <a:r>
              <a:rPr lang="en">
                <a:solidFill>
                  <a:schemeClr val="dk1"/>
                </a:solidFill>
              </a:rPr>
              <a:t>Provincial Level: </a:t>
            </a:r>
            <a:r>
              <a:rPr lang="en" u="sng">
                <a:solidFill>
                  <a:srgbClr val="607D8B"/>
                </a:solidFill>
                <a:hlinkClick r:id="rId3">
                  <a:extLst>
                    <a:ext uri="{A12FA001-AC4F-418D-AE19-62706E023703}">
                      <ahyp:hlinkClr xmlns:ahyp="http://schemas.microsoft.com/office/drawing/2018/hyperlinkcolor" val="tx"/>
                    </a:ext>
                  </a:extLst>
                </a:hlinkClick>
              </a:rPr>
              <a:t>British Columbia Digital Learning Strategy</a:t>
            </a:r>
            <a:br>
              <a:rPr lang="en">
                <a:solidFill>
                  <a:schemeClr val="dk1"/>
                </a:solidFill>
              </a:rPr>
            </a:br>
            <a:r>
              <a:rPr lang="en" sz="1200">
                <a:solidFill>
                  <a:srgbClr val="002040"/>
                </a:solidFill>
                <a:highlight>
                  <a:srgbClr val="EDEBE9"/>
                </a:highlight>
              </a:rPr>
              <a:t>Reduce barriers for learners in alignment with emerging provincial standards across post-secondary sector</a:t>
            </a:r>
            <a:endParaRPr sz="700">
              <a:solidFill>
                <a:schemeClr val="dk1"/>
              </a:solidFill>
            </a:endParaRPr>
          </a:p>
          <a:p>
            <a:pPr marL="285750" lvl="0" indent="-228600" algn="l" rtl="0">
              <a:lnSpc>
                <a:spcPct val="130000"/>
              </a:lnSpc>
              <a:spcBef>
                <a:spcPts val="0"/>
              </a:spcBef>
              <a:spcAft>
                <a:spcPts val="0"/>
              </a:spcAft>
              <a:buClr>
                <a:schemeClr val="dk1"/>
              </a:buClr>
              <a:buSzPts val="600"/>
              <a:buChar char="•"/>
            </a:pPr>
            <a:r>
              <a:rPr lang="en">
                <a:solidFill>
                  <a:schemeClr val="dk1"/>
                </a:solidFill>
              </a:rPr>
              <a:t>Institutional Level: </a:t>
            </a:r>
            <a:r>
              <a:rPr lang="en" u="sng">
                <a:solidFill>
                  <a:srgbClr val="607D8B"/>
                </a:solidFill>
                <a:hlinkClick r:id="rId4">
                  <a:extLst>
                    <a:ext uri="{A12FA001-AC4F-418D-AE19-62706E023703}">
                      <ahyp:hlinkClr xmlns:ahyp="http://schemas.microsoft.com/office/drawing/2018/hyperlinkcolor" val="tx"/>
                    </a:ext>
                  </a:extLst>
                </a:hlinkClick>
              </a:rPr>
              <a:t>University of British Columbia’s Beyond Covid Report: Supporting and Enhancing Learning During and After the Pandemic Era</a:t>
            </a:r>
            <a:br>
              <a:rPr lang="en" sz="200"/>
            </a:br>
            <a:r>
              <a:rPr lang="en" sz="1200">
                <a:solidFill>
                  <a:srgbClr val="002040"/>
                </a:solidFill>
                <a:highlight>
                  <a:srgbClr val="EDEBE9"/>
                </a:highlight>
              </a:rPr>
              <a:t>Intentional promotion of UDL resources​</a:t>
            </a:r>
            <a:endParaRPr sz="1200">
              <a:solidFill>
                <a:srgbClr val="002040"/>
              </a:solidFill>
              <a:highlight>
                <a:srgbClr val="EDEBE9"/>
              </a:highlight>
            </a:endParaRPr>
          </a:p>
          <a:p>
            <a:pPr marL="0" lvl="0" indent="-34925" algn="l" rtl="0">
              <a:lnSpc>
                <a:spcPct val="115000"/>
              </a:lnSpc>
              <a:spcBef>
                <a:spcPts val="0"/>
              </a:spcBef>
              <a:spcAft>
                <a:spcPts val="0"/>
              </a:spcAft>
              <a:buClr>
                <a:srgbClr val="002040"/>
              </a:buClr>
              <a:buSzPts val="550"/>
              <a:buChar char="•"/>
            </a:pPr>
            <a:r>
              <a:rPr lang="en" sz="1200">
                <a:solidFill>
                  <a:srgbClr val="002040"/>
                </a:solidFill>
                <a:highlight>
                  <a:srgbClr val="EDEBE9"/>
                </a:highlight>
              </a:rPr>
              <a:t>Innovate</a:t>
            </a:r>
            <a:r>
              <a:rPr lang="en" sz="1200">
                <a:solidFill>
                  <a:srgbClr val="0C2344"/>
                </a:solidFill>
                <a:highlight>
                  <a:srgbClr val="EDEBE9"/>
                </a:highlight>
              </a:rPr>
              <a:t> course designs by incorporating UDL approaches​</a:t>
            </a:r>
            <a:endParaRPr sz="1200">
              <a:solidFill>
                <a:srgbClr val="0C2344"/>
              </a:solidFill>
              <a:highlight>
                <a:srgbClr val="EDEBE9"/>
              </a:highlight>
            </a:endParaRPr>
          </a:p>
          <a:p>
            <a:pPr marL="0" lvl="0" indent="-34925" algn="l" rtl="0">
              <a:lnSpc>
                <a:spcPct val="115000"/>
              </a:lnSpc>
              <a:spcBef>
                <a:spcPts val="0"/>
              </a:spcBef>
              <a:spcAft>
                <a:spcPts val="0"/>
              </a:spcAft>
              <a:buClr>
                <a:srgbClr val="002040"/>
              </a:buClr>
              <a:buSzPts val="550"/>
              <a:buChar char="•"/>
            </a:pPr>
            <a:r>
              <a:rPr lang="en" sz="1200">
                <a:solidFill>
                  <a:srgbClr val="0C2344"/>
                </a:solidFill>
                <a:highlight>
                  <a:srgbClr val="EDEBE9"/>
                </a:highlight>
              </a:rPr>
              <a:t>Create a cohort of faculty and staff members from across disciplines as UDL experts and practitioners</a:t>
            </a:r>
            <a:endParaRPr sz="1200">
              <a:solidFill>
                <a:srgbClr val="0C2344"/>
              </a:solidFill>
              <a:highlight>
                <a:srgbClr val="EDEBE9"/>
              </a:highlight>
            </a:endParaRPr>
          </a:p>
          <a:p>
            <a:pPr marL="285750" lvl="0" indent="-203200" algn="l" rtl="0">
              <a:lnSpc>
                <a:spcPct val="130000"/>
              </a:lnSpc>
              <a:spcBef>
                <a:spcPts val="0"/>
              </a:spcBef>
              <a:spcAft>
                <a:spcPts val="0"/>
              </a:spcAft>
              <a:buClr>
                <a:schemeClr val="dk1"/>
              </a:buClr>
              <a:buSzPts val="200"/>
              <a:buChar char="•"/>
            </a:pPr>
            <a:endParaRPr sz="200"/>
          </a:p>
          <a:p>
            <a:pPr marL="0" marR="0" lvl="0" indent="0" algn="l" rtl="0">
              <a:lnSpc>
                <a:spcPct val="100000"/>
              </a:lnSpc>
              <a:spcBef>
                <a:spcPts val="360"/>
              </a:spcBef>
              <a:spcAft>
                <a:spcPts val="0"/>
              </a:spcAft>
              <a:buClr>
                <a:srgbClr val="172935"/>
              </a:buClr>
              <a:buSzPts val="1200"/>
              <a:buFont typeface="Arial"/>
              <a:buNone/>
            </a:pPr>
            <a:r>
              <a:rPr lang="en" sz="1200">
                <a:solidFill>
                  <a:srgbClr val="172935"/>
                </a:solidFill>
                <a:latin typeface="Arial"/>
                <a:ea typeface="Arial"/>
                <a:cs typeface="Arial"/>
                <a:sym typeface="Arial"/>
              </a:rPr>
              <a:t>21 </a:t>
            </a:r>
            <a:r>
              <a:rPr lang="en" sz="1200" b="0" i="0" u="none" strike="noStrike">
                <a:solidFill>
                  <a:srgbClr val="172935"/>
                </a:solidFill>
                <a:latin typeface="Arial"/>
                <a:ea typeface="Arial"/>
                <a:cs typeface="Arial"/>
                <a:sym typeface="Arial"/>
              </a:rPr>
              <a:t>courses identified with a diversity of learning contexts - large and small classes, single and multi-section, graduate/undergraduate, lectures, seminars, field components and labs</a:t>
            </a:r>
            <a:r>
              <a:rPr lang="en" sz="1200" b="0" i="0">
                <a:solidFill>
                  <a:srgbClr val="172935"/>
                </a:solidFill>
                <a:latin typeface="Arial"/>
                <a:ea typeface="Arial"/>
                <a:cs typeface="Arial"/>
                <a:sym typeface="Arial"/>
              </a:rPr>
              <a:t>​</a:t>
            </a:r>
            <a:endParaRPr sz="1200" b="0" i="0">
              <a:solidFill>
                <a:srgbClr val="002040"/>
              </a:solidFill>
              <a:latin typeface="Arial"/>
              <a:ea typeface="Arial"/>
              <a:cs typeface="Arial"/>
              <a:sym typeface="Arial"/>
            </a:endParaRPr>
          </a:p>
          <a:p>
            <a:pPr marL="342900" lvl="0" indent="-342900" algn="l" rtl="0">
              <a:spcBef>
                <a:spcPts val="360"/>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Beyond Covid and BC Digital Learning Strategy Report</a:t>
            </a:r>
            <a:endParaRPr sz="1200">
              <a:latin typeface="Times New Roman"/>
              <a:ea typeface="Times New Roman"/>
              <a:cs typeface="Times New Roman"/>
              <a:sym typeface="Times New Roman"/>
            </a:endParaRPr>
          </a:p>
          <a:p>
            <a:pPr marL="342900" lvl="0" indent="-3429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Up to 25% of UBC students report having a disability​</a:t>
            </a:r>
            <a:endParaRPr sz="1200">
              <a:latin typeface="Times New Roman"/>
              <a:ea typeface="Times New Roman"/>
              <a:cs typeface="Times New Roman"/>
              <a:sym typeface="Times New Roman"/>
            </a:endParaRPr>
          </a:p>
          <a:p>
            <a:pPr marL="1143000" lvl="2" indent="-2286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48% mental health issues</a:t>
            </a:r>
            <a:endParaRPr sz="1200">
              <a:latin typeface="Times New Roman"/>
              <a:ea typeface="Times New Roman"/>
              <a:cs typeface="Times New Roman"/>
              <a:sym typeface="Times New Roman"/>
            </a:endParaRPr>
          </a:p>
          <a:p>
            <a:pPr marL="1143000" lvl="2" indent="-2286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Disabled students report the lowest sense of belonging</a:t>
            </a:r>
            <a:endParaRPr sz="1200">
              <a:latin typeface="Times New Roman"/>
              <a:ea typeface="Times New Roman"/>
              <a:cs typeface="Times New Roman"/>
              <a:sym typeface="Times New Roman"/>
            </a:endParaRPr>
          </a:p>
          <a:p>
            <a:pPr marL="0" lvl="0" indent="0" algn="l" rtl="0">
              <a:spcBef>
                <a:spcPts val="585"/>
              </a:spcBef>
              <a:spcAft>
                <a:spcPts val="0"/>
              </a:spcAft>
              <a:buNone/>
            </a:pPr>
            <a:r>
              <a:rPr lang="en" sz="1200" b="1">
                <a:solidFill>
                  <a:srgbClr val="313132"/>
                </a:solidFill>
                <a:latin typeface="Noto Sans"/>
                <a:ea typeface="Noto Sans"/>
                <a:cs typeface="Noto Sans"/>
                <a:sym typeface="Noto Sans"/>
              </a:rPr>
              <a:t> </a:t>
            </a:r>
            <a:endParaRPr sz="1200">
              <a:latin typeface="Times New Roman"/>
              <a:ea typeface="Times New Roman"/>
              <a:cs typeface="Times New Roman"/>
              <a:sym typeface="Times New Roman"/>
            </a:endParaRPr>
          </a:p>
          <a:p>
            <a:pPr marL="342900" lvl="0" indent="-3429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Accommodate 4500 students in all academic programs, with all types of disabilities, in all aspects of their student experience​</a:t>
            </a:r>
            <a:endParaRPr sz="1200">
              <a:latin typeface="Times New Roman"/>
              <a:ea typeface="Times New Roman"/>
              <a:cs typeface="Times New Roman"/>
              <a:sym typeface="Times New Roman"/>
            </a:endParaRPr>
          </a:p>
          <a:p>
            <a:pPr marL="342900" lvl="0" indent="-3429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Supervise 25,000 accommodated exams/year​</a:t>
            </a:r>
            <a:endParaRPr sz="1200">
              <a:latin typeface="Times New Roman"/>
              <a:ea typeface="Times New Roman"/>
              <a:cs typeface="Times New Roman"/>
              <a:sym typeface="Times New Roman"/>
            </a:endParaRPr>
          </a:p>
          <a:p>
            <a:pPr marL="342900" lvl="0" indent="-3429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Produce 62,000 pages of alternate format text​</a:t>
            </a:r>
            <a:endParaRPr sz="1200">
              <a:latin typeface="Times New Roman"/>
              <a:ea typeface="Times New Roman"/>
              <a:cs typeface="Times New Roman"/>
              <a:sym typeface="Times New Roman"/>
            </a:endParaRPr>
          </a:p>
          <a:p>
            <a:pPr marL="342900" lvl="0" indent="-342900" algn="l" rtl="0">
              <a:spcBef>
                <a:spcPts val="585"/>
              </a:spcBef>
              <a:spcAft>
                <a:spcPts val="0"/>
              </a:spcAft>
              <a:buClr>
                <a:srgbClr val="313132"/>
              </a:buClr>
              <a:buSzPts val="1200"/>
              <a:buFont typeface="Arial"/>
              <a:buChar char="•"/>
            </a:pPr>
            <a:r>
              <a:rPr lang="en" sz="1200" b="1">
                <a:solidFill>
                  <a:srgbClr val="313132"/>
                </a:solidFill>
                <a:latin typeface="Noto Sans"/>
                <a:ea typeface="Noto Sans"/>
                <a:cs typeface="Noto Sans"/>
                <a:sym typeface="Noto Sans"/>
              </a:rPr>
              <a:t>Hire 1000 notetakers or other classroom assistants​</a:t>
            </a:r>
            <a:endParaRPr sz="1200">
              <a:latin typeface="Times New Roman"/>
              <a:ea typeface="Times New Roman"/>
              <a:cs typeface="Times New Roman"/>
              <a:sym typeface="Times New Roman"/>
            </a:endParaRPr>
          </a:p>
          <a:p>
            <a:pPr marL="285750" lvl="0" indent="-234950" algn="l" rtl="0">
              <a:lnSpc>
                <a:spcPct val="130000"/>
              </a:lnSpc>
              <a:spcBef>
                <a:spcPts val="0"/>
              </a:spcBef>
              <a:spcAft>
                <a:spcPts val="0"/>
              </a:spcAft>
              <a:buClr>
                <a:schemeClr val="dk1"/>
              </a:buClr>
              <a:buSzPts val="1200"/>
              <a:buChar char="•"/>
            </a:pPr>
            <a:r>
              <a:rPr lang="en" sz="1200">
                <a:solidFill>
                  <a:schemeClr val="dk1"/>
                </a:solidFill>
              </a:rPr>
              <a:t>Planned and developed through a collaborative approach.</a:t>
            </a:r>
            <a:endParaRPr sz="500"/>
          </a:p>
        </p:txBody>
      </p:sp>
      <p:sp>
        <p:nvSpPr>
          <p:cNvPr id="147" name="Google Shape;147;g24a47dad84f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4b54c345d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24b54c345d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4b54c345d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24b54c345d_1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Recommendation from Beyond Covid Teaching and Learning</a:t>
            </a:r>
            <a:endParaRPr/>
          </a:p>
          <a:p>
            <a:pPr marL="0" lvl="0" indent="0" algn="l" rtl="0">
              <a:spcBef>
                <a:spcPts val="360"/>
              </a:spcBef>
              <a:spcAft>
                <a:spcPts val="0"/>
              </a:spcAft>
              <a:buNone/>
            </a:pPr>
            <a:r>
              <a:rPr lang="en"/>
              <a:t>BC Digital Learning Strategy and Provincial Requirement for Accessibility</a:t>
            </a:r>
            <a:endParaRPr/>
          </a:p>
          <a:p>
            <a:pPr marL="0" lvl="0" indent="0" algn="l" rtl="0">
              <a:spcBef>
                <a:spcPts val="360"/>
              </a:spcBef>
              <a:spcAft>
                <a:spcPts val="0"/>
              </a:spcAft>
              <a:buNone/>
            </a:pPr>
            <a:endParaRPr/>
          </a:p>
        </p:txBody>
      </p:sp>
      <p:sp>
        <p:nvSpPr>
          <p:cNvPr id="160" name="Google Shape;160;g224b54c345d_1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b3f736d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 Why this program is important? Why accessibility is important?</a:t>
            </a:r>
            <a:endParaRPr/>
          </a:p>
        </p:txBody>
      </p:sp>
      <p:sp>
        <p:nvSpPr>
          <p:cNvPr id="166" name="Google Shape;166;g24b3f736d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py Slide - 3">
  <p:cSld name="Copy Slide - 3">
    <p:spTree>
      <p:nvGrpSpPr>
        <p:cNvPr id="1" name="Shape 58"/>
        <p:cNvGrpSpPr/>
        <p:nvPr/>
      </p:nvGrpSpPr>
      <p:grpSpPr>
        <a:xfrm>
          <a:off x="0" y="0"/>
          <a:ext cx="0" cy="0"/>
          <a:chOff x="0" y="0"/>
          <a:chExt cx="0" cy="0"/>
        </a:xfrm>
      </p:grpSpPr>
      <p:pic>
        <p:nvPicPr>
          <p:cNvPr id="59" name="Google Shape;59;p13" descr="MOA Evening-047.jpg"/>
          <p:cNvPicPr preferRelativeResize="0"/>
          <p:nvPr/>
        </p:nvPicPr>
        <p:blipFill rotWithShape="1">
          <a:blip r:embed="rId2">
            <a:alphaModFix/>
          </a:blip>
          <a:srcRect/>
          <a:stretch/>
        </p:blipFill>
        <p:spPr>
          <a:xfrm>
            <a:off x="8243888" y="0"/>
            <a:ext cx="675084" cy="5143500"/>
          </a:xfrm>
          <a:prstGeom prst="rect">
            <a:avLst/>
          </a:prstGeom>
          <a:noFill/>
          <a:ln>
            <a:noFill/>
          </a:ln>
        </p:spPr>
      </p:pic>
      <p:sp>
        <p:nvSpPr>
          <p:cNvPr id="60" name="Google Shape;60;p13"/>
          <p:cNvSpPr/>
          <p:nvPr/>
        </p:nvSpPr>
        <p:spPr>
          <a:xfrm>
            <a:off x="8243888" y="848916"/>
            <a:ext cx="900000" cy="849000"/>
          </a:xfrm>
          <a:prstGeom prst="rect">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61" name="Google Shape;61;p13" descr="s4b282c2015.png"/>
          <p:cNvPicPr preferRelativeResize="0"/>
          <p:nvPr/>
        </p:nvPicPr>
        <p:blipFill rotWithShape="1">
          <a:blip r:embed="rId3">
            <a:alphaModFix/>
          </a:blip>
          <a:srcRect/>
          <a:stretch/>
        </p:blipFill>
        <p:spPr>
          <a:xfrm>
            <a:off x="8529638" y="1079897"/>
            <a:ext cx="272653" cy="370284"/>
          </a:xfrm>
          <a:prstGeom prst="rect">
            <a:avLst/>
          </a:prstGeom>
          <a:noFill/>
          <a:ln>
            <a:noFill/>
          </a:ln>
        </p:spPr>
      </p:pic>
      <p:sp>
        <p:nvSpPr>
          <p:cNvPr id="62" name="Google Shape;62;p13"/>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0C2344"/>
              </a:buClr>
              <a:buSzPts val="900"/>
              <a:buFont typeface="Arial"/>
              <a:buNone/>
            </a:pPr>
            <a:endParaRPr sz="900" b="0" i="0" u="none" strike="noStrike" cap="none">
              <a:solidFill>
                <a:srgbClr val="FFFFFF"/>
              </a:solidFill>
              <a:latin typeface="Arial"/>
              <a:ea typeface="Arial"/>
              <a:cs typeface="Arial"/>
              <a:sym typeface="Arial"/>
            </a:endParaRPr>
          </a:p>
        </p:txBody>
      </p:sp>
      <p:sp>
        <p:nvSpPr>
          <p:cNvPr id="63" name="Google Shape;63;p13"/>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SzPts val="900"/>
              <a:buFont typeface="Arial"/>
              <a:buNone/>
            </a:pPr>
            <a:fld id="{00000000-1234-1234-1234-123412341234}" type="slidenum">
              <a:rPr lang="en" sz="900" b="0" i="0" u="none" strike="noStrike" cap="none">
                <a:solidFill>
                  <a:schemeClr val="dk1"/>
                </a:solidFill>
                <a:latin typeface="Arial"/>
                <a:ea typeface="Arial"/>
                <a:cs typeface="Arial"/>
                <a:sym typeface="Arial"/>
              </a:rPr>
              <a:t>‹#›</a:t>
            </a:fld>
            <a:endParaRPr sz="900" b="0" i="0" u="none" strike="noStrike" cap="none">
              <a:solidFill>
                <a:schemeClr val="dk1"/>
              </a:solidFill>
              <a:latin typeface="Arial"/>
              <a:ea typeface="Arial"/>
              <a:cs typeface="Arial"/>
              <a:sym typeface="Arial"/>
            </a:endParaRPr>
          </a:p>
        </p:txBody>
      </p:sp>
      <p:sp>
        <p:nvSpPr>
          <p:cNvPr id="64" name="Google Shape;64;p13"/>
          <p:cNvSpPr txBox="1">
            <a:spLocks noGrp="1"/>
          </p:cNvSpPr>
          <p:nvPr>
            <p:ph type="body" idx="1"/>
          </p:nvPr>
        </p:nvSpPr>
        <p:spPr>
          <a:xfrm>
            <a:off x="438954" y="848916"/>
            <a:ext cx="7661400" cy="4045200"/>
          </a:xfrm>
          <a:prstGeom prst="rect">
            <a:avLst/>
          </a:prstGeom>
          <a:noFill/>
          <a:ln>
            <a:noFill/>
          </a:ln>
        </p:spPr>
        <p:txBody>
          <a:bodyPr spcFirstLastPara="1" wrap="square" lIns="0" tIns="0" rIns="0" bIns="0" anchor="t" anchorCtr="0">
            <a:normAutofit/>
          </a:bodyPr>
          <a:lstStyle>
            <a:lvl1pPr marL="457200" marR="0" lvl="0" indent="-228600" algn="l" rtl="0">
              <a:lnSpc>
                <a:spcPct val="13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13"/>
          <p:cNvSpPr txBox="1">
            <a:spLocks noGrp="1"/>
          </p:cNvSpPr>
          <p:nvPr>
            <p:ph type="title"/>
          </p:nvPr>
        </p:nvSpPr>
        <p:spPr>
          <a:xfrm>
            <a:off x="438954" y="236901"/>
            <a:ext cx="7661400" cy="4674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SzPts val="4200"/>
              <a:buNone/>
              <a:defRPr sz="2100" b="1" i="0" u="none" strike="noStrike" cap="none">
                <a:solidFill>
                  <a:srgbClr val="1F8FFF"/>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py Slide - 2">
  <p:cSld name="Copy Slide - 2">
    <p:spTree>
      <p:nvGrpSpPr>
        <p:cNvPr id="1" name="Shape 66"/>
        <p:cNvGrpSpPr/>
        <p:nvPr/>
      </p:nvGrpSpPr>
      <p:grpSpPr>
        <a:xfrm>
          <a:off x="0" y="0"/>
          <a:ext cx="0" cy="0"/>
          <a:chOff x="0" y="0"/>
          <a:chExt cx="0" cy="0"/>
        </a:xfrm>
      </p:grpSpPr>
      <p:sp>
        <p:nvSpPr>
          <p:cNvPr id="67" name="Google Shape;67;p14"/>
          <p:cNvSpPr/>
          <p:nvPr/>
        </p:nvSpPr>
        <p:spPr>
          <a:xfrm>
            <a:off x="0" y="0"/>
            <a:ext cx="9144000" cy="5143500"/>
          </a:xfrm>
          <a:prstGeom prst="rect">
            <a:avLst/>
          </a:prstGeom>
          <a:solidFill>
            <a:srgbClr val="0018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8" name="Google Shape;68;p14" descr="2014_logo_only_reverse.png"/>
          <p:cNvPicPr preferRelativeResize="0"/>
          <p:nvPr/>
        </p:nvPicPr>
        <p:blipFill rotWithShape="1">
          <a:blip r:embed="rId2">
            <a:alphaModFix/>
          </a:blip>
          <a:srcRect/>
          <a:stretch/>
        </p:blipFill>
        <p:spPr>
          <a:xfrm>
            <a:off x="8485188" y="1064419"/>
            <a:ext cx="305990" cy="385762"/>
          </a:xfrm>
          <a:prstGeom prst="rect">
            <a:avLst/>
          </a:prstGeom>
          <a:noFill/>
          <a:ln>
            <a:noFill/>
          </a:ln>
        </p:spPr>
      </p:pic>
      <p:sp>
        <p:nvSpPr>
          <p:cNvPr id="69" name="Google Shape;69;p14"/>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Arial"/>
              <a:ea typeface="Arial"/>
              <a:cs typeface="Arial"/>
              <a:sym typeface="Arial"/>
            </a:endParaRPr>
          </a:p>
        </p:txBody>
      </p:sp>
      <p:sp>
        <p:nvSpPr>
          <p:cNvPr id="70" name="Google Shape;70;p14"/>
          <p:cNvSpPr txBox="1">
            <a:spLocks noGrp="1"/>
          </p:cNvSpPr>
          <p:nvPr>
            <p:ph type="body" idx="1"/>
          </p:nvPr>
        </p:nvSpPr>
        <p:spPr>
          <a:xfrm>
            <a:off x="438954" y="848916"/>
            <a:ext cx="7661400" cy="4045200"/>
          </a:xfrm>
          <a:prstGeom prst="rect">
            <a:avLst/>
          </a:prstGeom>
          <a:noFill/>
          <a:ln>
            <a:noFill/>
          </a:ln>
        </p:spPr>
        <p:txBody>
          <a:bodyPr spcFirstLastPara="1" wrap="square" lIns="0" tIns="0" rIns="0" bIns="0" anchor="t" anchorCtr="0">
            <a:normAutofit/>
          </a:bodyPr>
          <a:lstStyle>
            <a:lvl1pPr marL="457200" marR="0" lvl="0" indent="-228600" algn="l" rtl="0">
              <a:lnSpc>
                <a:spcPct val="130000"/>
              </a:lnSpc>
              <a:spcBef>
                <a:spcPts val="0"/>
              </a:spcBef>
              <a:spcAft>
                <a:spcPts val="0"/>
              </a:spcAft>
              <a:buClr>
                <a:srgbClr val="FFFFFF"/>
              </a:buClr>
              <a:buSzPts val="1500"/>
              <a:buFont typeface="Arial"/>
              <a:buNone/>
              <a:defRPr sz="1500" b="0" i="0" u="none" strike="noStrike" cap="none">
                <a:solidFill>
                  <a:srgbClr val="FFFFFF"/>
                </a:solidFill>
                <a:latin typeface="Arial"/>
                <a:ea typeface="Arial"/>
                <a:cs typeface="Arial"/>
                <a:sym typeface="Arial"/>
              </a:defRPr>
            </a:lvl1pPr>
            <a:lvl2pPr marL="914400" marR="0" lvl="1" indent="-323850" algn="l" rtl="0">
              <a:lnSpc>
                <a:spcPct val="130000"/>
              </a:lnSpc>
              <a:spcBef>
                <a:spcPts val="0"/>
              </a:spcBef>
              <a:spcAft>
                <a:spcPts val="0"/>
              </a:spcAft>
              <a:buClr>
                <a:srgbClr val="FFFFFF"/>
              </a:buClr>
              <a:buSzPts val="1500"/>
              <a:buFont typeface="Arial"/>
              <a:buChar char="•"/>
              <a:defRPr sz="1500" b="0" i="0" u="none" strike="noStrike" cap="none">
                <a:solidFill>
                  <a:srgbClr val="FFFFFF"/>
                </a:solidFill>
                <a:latin typeface="Arial"/>
                <a:ea typeface="Arial"/>
                <a:cs typeface="Arial"/>
                <a:sym typeface="Arial"/>
              </a:defRPr>
            </a:lvl2pPr>
            <a:lvl3pPr marL="1371600" marR="0" lvl="2" indent="-323850" algn="l" rtl="0">
              <a:lnSpc>
                <a:spcPct val="130000"/>
              </a:lnSpc>
              <a:spcBef>
                <a:spcPts val="0"/>
              </a:spcBef>
              <a:spcAft>
                <a:spcPts val="0"/>
              </a:spcAft>
              <a:buClr>
                <a:srgbClr val="FFFFFF"/>
              </a:buClr>
              <a:buSzPts val="1500"/>
              <a:buFont typeface="Arial"/>
              <a:buChar char="•"/>
              <a:defRPr sz="1500" b="0" i="0" u="none" strike="noStrike" cap="none">
                <a:solidFill>
                  <a:srgbClr val="FFFFFF"/>
                </a:solidFill>
                <a:latin typeface="Arial"/>
                <a:ea typeface="Arial"/>
                <a:cs typeface="Arial"/>
                <a:sym typeface="Arial"/>
              </a:defRPr>
            </a:lvl3pPr>
            <a:lvl4pPr marL="1828800" marR="0" lvl="3" indent="-323850" algn="l" rtl="0">
              <a:lnSpc>
                <a:spcPct val="130000"/>
              </a:lnSpc>
              <a:spcBef>
                <a:spcPts val="0"/>
              </a:spcBef>
              <a:spcAft>
                <a:spcPts val="0"/>
              </a:spcAft>
              <a:buClr>
                <a:srgbClr val="FFFFFF"/>
              </a:buClr>
              <a:buSzPts val="1500"/>
              <a:buFont typeface="Arial"/>
              <a:buChar char="•"/>
              <a:defRPr sz="1500" b="0" i="0" u="none" strike="noStrike" cap="none">
                <a:solidFill>
                  <a:srgbClr val="FFFFFF"/>
                </a:solidFill>
                <a:latin typeface="Arial"/>
                <a:ea typeface="Arial"/>
                <a:cs typeface="Arial"/>
                <a:sym typeface="Arial"/>
              </a:defRPr>
            </a:lvl4pPr>
            <a:lvl5pPr marL="2286000" marR="0" lvl="4" indent="-323850" algn="l" rtl="0">
              <a:lnSpc>
                <a:spcPct val="130000"/>
              </a:lnSpc>
              <a:spcBef>
                <a:spcPts val="0"/>
              </a:spcBef>
              <a:spcAft>
                <a:spcPts val="0"/>
              </a:spcAft>
              <a:buClr>
                <a:srgbClr val="FFFFFF"/>
              </a:buClr>
              <a:buSzPts val="1500"/>
              <a:buFont typeface="Arial"/>
              <a:buChar char="•"/>
              <a:defRPr sz="1500" b="0" i="0" u="none" strike="noStrike" cap="none">
                <a:solidFill>
                  <a:srgbClr val="FFFFF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4"/>
          <p:cNvSpPr txBox="1">
            <a:spLocks noGrp="1"/>
          </p:cNvSpPr>
          <p:nvPr>
            <p:ph type="title"/>
          </p:nvPr>
        </p:nvSpPr>
        <p:spPr>
          <a:xfrm>
            <a:off x="438954" y="236901"/>
            <a:ext cx="7661400" cy="4674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SzPts val="4200"/>
              <a:buNone/>
              <a:defRPr sz="2100" b="1" i="0" u="none" strike="noStrike" cap="none">
                <a:solidFill>
                  <a:srgbClr val="D2E8FE"/>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py Slide - 4">
  <p:cSld name="Copy Slide - 4">
    <p:spTree>
      <p:nvGrpSpPr>
        <p:cNvPr id="1" name="Shape 72"/>
        <p:cNvGrpSpPr/>
        <p:nvPr/>
      </p:nvGrpSpPr>
      <p:grpSpPr>
        <a:xfrm>
          <a:off x="0" y="0"/>
          <a:ext cx="0" cy="0"/>
          <a:chOff x="0" y="0"/>
          <a:chExt cx="0" cy="0"/>
        </a:xfrm>
      </p:grpSpPr>
      <p:pic>
        <p:nvPicPr>
          <p:cNvPr id="73" name="Google Shape;73;p15" descr="19468908073_a6d2e240c9_k.jpg"/>
          <p:cNvPicPr preferRelativeResize="0"/>
          <p:nvPr/>
        </p:nvPicPr>
        <p:blipFill rotWithShape="1">
          <a:blip r:embed="rId2">
            <a:alphaModFix/>
          </a:blip>
          <a:srcRect/>
          <a:stretch/>
        </p:blipFill>
        <p:spPr>
          <a:xfrm>
            <a:off x="8243888" y="0"/>
            <a:ext cx="675084" cy="5143500"/>
          </a:xfrm>
          <a:prstGeom prst="rect">
            <a:avLst/>
          </a:prstGeom>
          <a:noFill/>
          <a:ln>
            <a:noFill/>
          </a:ln>
        </p:spPr>
      </p:pic>
      <p:sp>
        <p:nvSpPr>
          <p:cNvPr id="74" name="Google Shape;74;p15"/>
          <p:cNvSpPr/>
          <p:nvPr/>
        </p:nvSpPr>
        <p:spPr>
          <a:xfrm>
            <a:off x="8243888" y="848916"/>
            <a:ext cx="900000" cy="849000"/>
          </a:xfrm>
          <a:prstGeom prst="rect">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75" name="Google Shape;75;p15" descr="s4b282c2015.png"/>
          <p:cNvPicPr preferRelativeResize="0"/>
          <p:nvPr/>
        </p:nvPicPr>
        <p:blipFill rotWithShape="1">
          <a:blip r:embed="rId3">
            <a:alphaModFix/>
          </a:blip>
          <a:srcRect/>
          <a:stretch/>
        </p:blipFill>
        <p:spPr>
          <a:xfrm>
            <a:off x="8529638" y="1079897"/>
            <a:ext cx="272653" cy="370284"/>
          </a:xfrm>
          <a:prstGeom prst="rect">
            <a:avLst/>
          </a:prstGeom>
          <a:noFill/>
          <a:ln>
            <a:noFill/>
          </a:ln>
        </p:spPr>
      </p:pic>
      <p:sp>
        <p:nvSpPr>
          <p:cNvPr id="76" name="Google Shape;76;p15"/>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Arial"/>
              <a:ea typeface="Arial"/>
              <a:cs typeface="Arial"/>
              <a:sym typeface="Arial"/>
            </a:endParaRPr>
          </a:p>
        </p:txBody>
      </p:sp>
      <p:sp>
        <p:nvSpPr>
          <p:cNvPr id="77" name="Google Shape;77;p15"/>
          <p:cNvSpPr txBox="1">
            <a:spLocks noGrp="1"/>
          </p:cNvSpPr>
          <p:nvPr>
            <p:ph type="body" idx="1"/>
          </p:nvPr>
        </p:nvSpPr>
        <p:spPr>
          <a:xfrm>
            <a:off x="438954" y="848916"/>
            <a:ext cx="7661400" cy="4045200"/>
          </a:xfrm>
          <a:prstGeom prst="rect">
            <a:avLst/>
          </a:prstGeom>
          <a:noFill/>
          <a:ln>
            <a:noFill/>
          </a:ln>
        </p:spPr>
        <p:txBody>
          <a:bodyPr spcFirstLastPara="1" wrap="square" lIns="0" tIns="0" rIns="0" bIns="0" anchor="t" anchorCtr="0">
            <a:normAutofit/>
          </a:bodyPr>
          <a:lstStyle>
            <a:lvl1pPr marL="457200" marR="0" lvl="0" indent="-228600" algn="l" rtl="0">
              <a:lnSpc>
                <a:spcPct val="13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5"/>
          <p:cNvSpPr txBox="1">
            <a:spLocks noGrp="1"/>
          </p:cNvSpPr>
          <p:nvPr>
            <p:ph type="title"/>
          </p:nvPr>
        </p:nvSpPr>
        <p:spPr>
          <a:xfrm>
            <a:off x="438954" y="236901"/>
            <a:ext cx="7661400" cy="4674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SzPts val="4200"/>
              <a:buNone/>
              <a:defRPr sz="2100" b="1" i="0" u="none" strike="noStrike" cap="none">
                <a:solidFill>
                  <a:srgbClr val="1F8FFF"/>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phics Slide - 1">
  <p:cSld name="Graphics Slide - 1">
    <p:spTree>
      <p:nvGrpSpPr>
        <p:cNvPr id="1" name="Shape 79"/>
        <p:cNvGrpSpPr/>
        <p:nvPr/>
      </p:nvGrpSpPr>
      <p:grpSpPr>
        <a:xfrm>
          <a:off x="0" y="0"/>
          <a:ext cx="0" cy="0"/>
          <a:chOff x="0" y="0"/>
          <a:chExt cx="0" cy="0"/>
        </a:xfrm>
      </p:grpSpPr>
      <p:sp>
        <p:nvSpPr>
          <p:cNvPr id="80" name="Google Shape;80;p16"/>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SzPts val="900"/>
              <a:buFont typeface="Arial"/>
              <a:buNone/>
            </a:pPr>
            <a:fld id="{00000000-1234-1234-1234-123412341234}" type="slidenum">
              <a:rPr lang="en" sz="900" b="0" i="0" u="none" strike="noStrike" cap="none">
                <a:solidFill>
                  <a:schemeClr val="dk1"/>
                </a:solidFill>
                <a:latin typeface="Arial"/>
                <a:ea typeface="Arial"/>
                <a:cs typeface="Arial"/>
                <a:sym typeface="Arial"/>
              </a:rPr>
              <a:t>‹#›</a:t>
            </a:fld>
            <a:endParaRPr sz="900" b="0" i="0" u="none" strike="noStrike" cap="none">
              <a:solidFill>
                <a:schemeClr val="dk1"/>
              </a:solidFill>
              <a:latin typeface="Arial"/>
              <a:ea typeface="Arial"/>
              <a:cs typeface="Arial"/>
              <a:sym typeface="Arial"/>
            </a:endParaRPr>
          </a:p>
        </p:txBody>
      </p:sp>
      <p:pic>
        <p:nvPicPr>
          <p:cNvPr id="81" name="Google Shape;81;p16" descr="s4b282c2015.png"/>
          <p:cNvPicPr preferRelativeResize="0"/>
          <p:nvPr/>
        </p:nvPicPr>
        <p:blipFill rotWithShape="1">
          <a:blip r:embed="rId2">
            <a:alphaModFix/>
          </a:blip>
          <a:srcRect/>
          <a:stretch/>
        </p:blipFill>
        <p:spPr>
          <a:xfrm>
            <a:off x="8529638" y="303610"/>
            <a:ext cx="272653" cy="370284"/>
          </a:xfrm>
          <a:prstGeom prst="rect">
            <a:avLst/>
          </a:prstGeom>
          <a:noFill/>
          <a:ln>
            <a:noFill/>
          </a:ln>
        </p:spPr>
      </p:pic>
      <p:sp>
        <p:nvSpPr>
          <p:cNvPr id="82" name="Google Shape;82;p16"/>
          <p:cNvSpPr txBox="1">
            <a:spLocks noGrp="1"/>
          </p:cNvSpPr>
          <p:nvPr>
            <p:ph type="body" idx="1"/>
          </p:nvPr>
        </p:nvSpPr>
        <p:spPr>
          <a:xfrm>
            <a:off x="438954" y="848916"/>
            <a:ext cx="7661400" cy="4045200"/>
          </a:xfrm>
          <a:prstGeom prst="rect">
            <a:avLst/>
          </a:prstGeom>
          <a:noFill/>
          <a:ln>
            <a:noFill/>
          </a:ln>
        </p:spPr>
        <p:txBody>
          <a:bodyPr spcFirstLastPara="1" wrap="square" lIns="0" tIns="0" rIns="0" bIns="0" anchor="t" anchorCtr="0">
            <a:normAutofit/>
          </a:bodyPr>
          <a:lstStyle>
            <a:lvl1pPr marL="457200" marR="0" lvl="0" indent="-228600" algn="l" rtl="0">
              <a:lnSpc>
                <a:spcPct val="13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6"/>
          <p:cNvSpPr txBox="1">
            <a:spLocks noGrp="1"/>
          </p:cNvSpPr>
          <p:nvPr>
            <p:ph type="title"/>
          </p:nvPr>
        </p:nvSpPr>
        <p:spPr>
          <a:xfrm>
            <a:off x="438954" y="236901"/>
            <a:ext cx="7661400" cy="4674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SzPts val="4200"/>
              <a:buNone/>
              <a:defRPr sz="2100" b="1" i="0" u="none" strike="noStrike" cap="none">
                <a:solidFill>
                  <a:srgbClr val="1F8FFF"/>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py Slide - 5">
  <p:cSld name="Copy Slide - 5">
    <p:spTree>
      <p:nvGrpSpPr>
        <p:cNvPr id="1" name="Shape 84"/>
        <p:cNvGrpSpPr/>
        <p:nvPr/>
      </p:nvGrpSpPr>
      <p:grpSpPr>
        <a:xfrm>
          <a:off x="0" y="0"/>
          <a:ext cx="0" cy="0"/>
          <a:chOff x="0" y="0"/>
          <a:chExt cx="0" cy="0"/>
        </a:xfrm>
      </p:grpSpPr>
      <p:pic>
        <p:nvPicPr>
          <p:cNvPr id="85" name="Google Shape;85;p17" descr="20081969092_d77b6aa5ab_o.jpg"/>
          <p:cNvPicPr preferRelativeResize="0"/>
          <p:nvPr/>
        </p:nvPicPr>
        <p:blipFill rotWithShape="1">
          <a:blip r:embed="rId2">
            <a:alphaModFix/>
          </a:blip>
          <a:srcRect/>
          <a:stretch/>
        </p:blipFill>
        <p:spPr>
          <a:xfrm>
            <a:off x="8243888" y="0"/>
            <a:ext cx="675084" cy="5143500"/>
          </a:xfrm>
          <a:prstGeom prst="rect">
            <a:avLst/>
          </a:prstGeom>
          <a:noFill/>
          <a:ln>
            <a:noFill/>
          </a:ln>
        </p:spPr>
      </p:pic>
      <p:sp>
        <p:nvSpPr>
          <p:cNvPr id="86" name="Google Shape;86;p17"/>
          <p:cNvSpPr/>
          <p:nvPr/>
        </p:nvSpPr>
        <p:spPr>
          <a:xfrm>
            <a:off x="8243888" y="848916"/>
            <a:ext cx="900000" cy="849000"/>
          </a:xfrm>
          <a:prstGeom prst="rect">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87" name="Google Shape;87;p17" descr="s4b282c2015.png"/>
          <p:cNvPicPr preferRelativeResize="0"/>
          <p:nvPr/>
        </p:nvPicPr>
        <p:blipFill rotWithShape="1">
          <a:blip r:embed="rId3">
            <a:alphaModFix/>
          </a:blip>
          <a:srcRect/>
          <a:stretch/>
        </p:blipFill>
        <p:spPr>
          <a:xfrm>
            <a:off x="8529638" y="1079897"/>
            <a:ext cx="272653" cy="370284"/>
          </a:xfrm>
          <a:prstGeom prst="rect">
            <a:avLst/>
          </a:prstGeom>
          <a:noFill/>
          <a:ln>
            <a:noFill/>
          </a:ln>
        </p:spPr>
      </p:pic>
      <p:sp>
        <p:nvSpPr>
          <p:cNvPr id="88" name="Google Shape;88;p17"/>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Arial"/>
              <a:ea typeface="Arial"/>
              <a:cs typeface="Arial"/>
              <a:sym typeface="Arial"/>
            </a:endParaRPr>
          </a:p>
        </p:txBody>
      </p:sp>
      <p:sp>
        <p:nvSpPr>
          <p:cNvPr id="89" name="Google Shape;89;p17"/>
          <p:cNvSpPr txBox="1">
            <a:spLocks noGrp="1"/>
          </p:cNvSpPr>
          <p:nvPr>
            <p:ph type="body" idx="1"/>
          </p:nvPr>
        </p:nvSpPr>
        <p:spPr>
          <a:xfrm>
            <a:off x="438954" y="848916"/>
            <a:ext cx="7661400" cy="4045200"/>
          </a:xfrm>
          <a:prstGeom prst="rect">
            <a:avLst/>
          </a:prstGeom>
          <a:noFill/>
          <a:ln>
            <a:noFill/>
          </a:ln>
        </p:spPr>
        <p:txBody>
          <a:bodyPr spcFirstLastPara="1" wrap="square" lIns="0" tIns="0" rIns="0" bIns="0" anchor="t" anchorCtr="0">
            <a:normAutofit/>
          </a:bodyPr>
          <a:lstStyle>
            <a:lvl1pPr marL="457200" marR="0" lvl="0" indent="-228600" algn="l" rtl="0">
              <a:lnSpc>
                <a:spcPct val="130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30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17"/>
          <p:cNvSpPr txBox="1">
            <a:spLocks noGrp="1"/>
          </p:cNvSpPr>
          <p:nvPr>
            <p:ph type="title"/>
          </p:nvPr>
        </p:nvSpPr>
        <p:spPr>
          <a:xfrm>
            <a:off x="438954" y="236901"/>
            <a:ext cx="7661400" cy="4674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SzPts val="4200"/>
              <a:buNone/>
              <a:defRPr sz="2100" b="1" i="0" u="none" strike="noStrike" cap="none">
                <a:solidFill>
                  <a:srgbClr val="1F8FFF"/>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section Slide - 2">
  <p:cSld name="Subsection Slide - 2">
    <p:spTree>
      <p:nvGrpSpPr>
        <p:cNvPr id="1" name="Shape 91"/>
        <p:cNvGrpSpPr/>
        <p:nvPr/>
      </p:nvGrpSpPr>
      <p:grpSpPr>
        <a:xfrm>
          <a:off x="0" y="0"/>
          <a:ext cx="0" cy="0"/>
          <a:chOff x="0" y="0"/>
          <a:chExt cx="0" cy="0"/>
        </a:xfrm>
      </p:grpSpPr>
      <p:pic>
        <p:nvPicPr>
          <p:cNvPr id="92" name="Google Shape;92;p18" descr="19467264904_bdb80a731c_o.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93" name="Google Shape;93;p18"/>
          <p:cNvSpPr/>
          <p:nvPr/>
        </p:nvSpPr>
        <p:spPr>
          <a:xfrm>
            <a:off x="0" y="848916"/>
            <a:ext cx="6015000" cy="849000"/>
          </a:xfrm>
          <a:prstGeom prst="rect">
            <a:avLst/>
          </a:prstGeom>
          <a:solidFill>
            <a:srgbClr val="FFFFF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4" name="Google Shape;94;p18"/>
          <p:cNvSpPr/>
          <p:nvPr/>
        </p:nvSpPr>
        <p:spPr>
          <a:xfrm>
            <a:off x="8243888" y="848916"/>
            <a:ext cx="900000" cy="849000"/>
          </a:xfrm>
          <a:prstGeom prst="rect">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95" name="Google Shape;95;p18" descr="s4b282c2015.png"/>
          <p:cNvPicPr preferRelativeResize="0"/>
          <p:nvPr/>
        </p:nvPicPr>
        <p:blipFill rotWithShape="1">
          <a:blip r:embed="rId3">
            <a:alphaModFix/>
          </a:blip>
          <a:srcRect/>
          <a:stretch/>
        </p:blipFill>
        <p:spPr>
          <a:xfrm>
            <a:off x="8529638" y="1079897"/>
            <a:ext cx="272653" cy="370284"/>
          </a:xfrm>
          <a:prstGeom prst="rect">
            <a:avLst/>
          </a:prstGeom>
          <a:noFill/>
          <a:ln>
            <a:noFill/>
          </a:ln>
        </p:spPr>
      </p:pic>
      <p:sp>
        <p:nvSpPr>
          <p:cNvPr id="96" name="Google Shape;96;p18"/>
          <p:cNvSpPr txBox="1"/>
          <p:nvPr/>
        </p:nvSpPr>
        <p:spPr>
          <a:xfrm flipH="1">
            <a:off x="8588375" y="4822031"/>
            <a:ext cx="304800" cy="144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Arial"/>
              <a:ea typeface="Arial"/>
              <a:cs typeface="Arial"/>
              <a:sym typeface="Arial"/>
            </a:endParaRPr>
          </a:p>
        </p:txBody>
      </p:sp>
      <p:sp>
        <p:nvSpPr>
          <p:cNvPr id="97" name="Google Shape;97;p18"/>
          <p:cNvSpPr txBox="1">
            <a:spLocks noGrp="1"/>
          </p:cNvSpPr>
          <p:nvPr>
            <p:ph type="title"/>
          </p:nvPr>
        </p:nvSpPr>
        <p:spPr>
          <a:xfrm>
            <a:off x="365586" y="953095"/>
            <a:ext cx="5574600" cy="744600"/>
          </a:xfrm>
          <a:prstGeom prst="rect">
            <a:avLst/>
          </a:prstGeom>
          <a:noFill/>
          <a:ln>
            <a:noFill/>
          </a:ln>
        </p:spPr>
        <p:txBody>
          <a:bodyPr spcFirstLastPara="1" wrap="square" lIns="0" tIns="0" rIns="0" bIns="0" anchor="t" anchorCtr="0">
            <a:normAutofit/>
          </a:bodyPr>
          <a:lstStyle>
            <a:lvl1pPr marR="0" lvl="0" algn="l" rtl="0">
              <a:lnSpc>
                <a:spcPct val="121428"/>
              </a:lnSpc>
              <a:spcBef>
                <a:spcPts val="0"/>
              </a:spcBef>
              <a:spcAft>
                <a:spcPts val="0"/>
              </a:spcAft>
              <a:buSzPts val="4200"/>
              <a:buNone/>
              <a:defRPr sz="2800" b="1" i="0" u="none" strike="noStrike" cap="none">
                <a:solidFill>
                  <a:schemeClr val="dk1"/>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 2">
  <p:cSld name="Title Slide - 2">
    <p:spTree>
      <p:nvGrpSpPr>
        <p:cNvPr id="1" name="Shape 98"/>
        <p:cNvGrpSpPr/>
        <p:nvPr/>
      </p:nvGrpSpPr>
      <p:grpSpPr>
        <a:xfrm>
          <a:off x="0" y="0"/>
          <a:ext cx="0" cy="0"/>
          <a:chOff x="0" y="0"/>
          <a:chExt cx="0" cy="0"/>
        </a:xfrm>
      </p:grpSpPr>
      <p:pic>
        <p:nvPicPr>
          <p:cNvPr id="99" name="Google Shape;99;p19" descr="31900253528_e638090e1d_o.jpg"/>
          <p:cNvPicPr preferRelativeResize="0"/>
          <p:nvPr/>
        </p:nvPicPr>
        <p:blipFill rotWithShape="1">
          <a:blip r:embed="rId2">
            <a:alphaModFix/>
          </a:blip>
          <a:srcRect/>
          <a:stretch/>
        </p:blipFill>
        <p:spPr>
          <a:xfrm>
            <a:off x="0" y="0"/>
            <a:ext cx="6858002" cy="5143501"/>
          </a:xfrm>
          <a:prstGeom prst="rect">
            <a:avLst/>
          </a:prstGeom>
          <a:noFill/>
          <a:ln>
            <a:noFill/>
          </a:ln>
        </p:spPr>
      </p:pic>
      <p:sp>
        <p:nvSpPr>
          <p:cNvPr id="100" name="Google Shape;100;p19"/>
          <p:cNvSpPr/>
          <p:nvPr/>
        </p:nvSpPr>
        <p:spPr>
          <a:xfrm>
            <a:off x="-107950" y="848916"/>
            <a:ext cx="6123000" cy="2051400"/>
          </a:xfrm>
          <a:prstGeom prst="rect">
            <a:avLst/>
          </a:prstGeom>
          <a:solidFill>
            <a:srgbClr val="FFFFF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1" name="Google Shape;101;p19"/>
          <p:cNvSpPr/>
          <p:nvPr/>
        </p:nvSpPr>
        <p:spPr>
          <a:xfrm>
            <a:off x="8243888" y="848916"/>
            <a:ext cx="900000" cy="849000"/>
          </a:xfrm>
          <a:prstGeom prst="rect">
            <a:avLst/>
          </a:prstGeom>
          <a:solidFill>
            <a:srgbClr val="FFFFFF">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102" name="Google Shape;102;p19" descr="s4b282c2015.png"/>
          <p:cNvPicPr preferRelativeResize="0"/>
          <p:nvPr/>
        </p:nvPicPr>
        <p:blipFill rotWithShape="1">
          <a:blip r:embed="rId3">
            <a:alphaModFix/>
          </a:blip>
          <a:srcRect/>
          <a:stretch/>
        </p:blipFill>
        <p:spPr>
          <a:xfrm>
            <a:off x="8529638" y="1079897"/>
            <a:ext cx="272653" cy="370284"/>
          </a:xfrm>
          <a:prstGeom prst="rect">
            <a:avLst/>
          </a:prstGeom>
          <a:noFill/>
          <a:ln>
            <a:noFill/>
          </a:ln>
        </p:spPr>
      </p:pic>
      <p:sp>
        <p:nvSpPr>
          <p:cNvPr id="103" name="Google Shape;103;p19"/>
          <p:cNvSpPr txBox="1">
            <a:spLocks noGrp="1"/>
          </p:cNvSpPr>
          <p:nvPr>
            <p:ph type="body" idx="1"/>
          </p:nvPr>
        </p:nvSpPr>
        <p:spPr>
          <a:xfrm>
            <a:off x="365760" y="2252849"/>
            <a:ext cx="5430300" cy="240900"/>
          </a:xfrm>
          <a:prstGeom prst="rect">
            <a:avLst/>
          </a:prstGeom>
          <a:noFill/>
          <a:ln>
            <a:noFill/>
          </a:ln>
        </p:spPr>
        <p:txBody>
          <a:bodyPr spcFirstLastPara="1" wrap="square" lIns="0" tIns="0" rIns="0" bIns="0" anchor="t" anchorCtr="0">
            <a:normAutofit/>
          </a:bodyPr>
          <a:lstStyle>
            <a:lvl1pPr marL="457200" marR="0" lvl="0" indent="-228600" algn="l" rtl="0">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19"/>
          <p:cNvSpPr txBox="1">
            <a:spLocks noGrp="1"/>
          </p:cNvSpPr>
          <p:nvPr>
            <p:ph type="body" idx="2"/>
          </p:nvPr>
        </p:nvSpPr>
        <p:spPr>
          <a:xfrm>
            <a:off x="365760" y="2630891"/>
            <a:ext cx="5430300" cy="240900"/>
          </a:xfrm>
          <a:prstGeom prst="rect">
            <a:avLst/>
          </a:prstGeom>
          <a:noFill/>
          <a:ln>
            <a:noFill/>
          </a:ln>
        </p:spPr>
        <p:txBody>
          <a:bodyPr spcFirstLastPara="1" wrap="square" lIns="0" tIns="0" rIns="0" bIns="0" anchor="t" anchorCtr="0">
            <a:normAutofit/>
          </a:bodyPr>
          <a:lstStyle>
            <a:lvl1pPr marL="457200" marR="0" lvl="0" indent="-228600" algn="l" rtl="0">
              <a:spcBef>
                <a:spcPts val="180"/>
              </a:spcBef>
              <a:spcAft>
                <a:spcPts val="0"/>
              </a:spcAft>
              <a:buClr>
                <a:srgbClr val="0C2344"/>
              </a:buClr>
              <a:buSzPts val="900"/>
              <a:buFont typeface="Arial"/>
              <a:buNone/>
              <a:defRPr sz="900" b="0" i="0" u="none" strike="noStrike" cap="none">
                <a:solidFill>
                  <a:srgbClr val="0C2344"/>
                </a:solidFill>
                <a:latin typeface="Arial Black"/>
                <a:ea typeface="Arial Black"/>
                <a:cs typeface="Arial Black"/>
                <a:sym typeface="Arial Black"/>
              </a:defRPr>
            </a:lvl1pPr>
            <a:lvl2pPr marL="914400" marR="0" lvl="1"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spcBef>
                <a:spcPts val="18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9"/>
          <p:cNvSpPr txBox="1">
            <a:spLocks noGrp="1"/>
          </p:cNvSpPr>
          <p:nvPr>
            <p:ph type="title"/>
          </p:nvPr>
        </p:nvSpPr>
        <p:spPr>
          <a:xfrm>
            <a:off x="357187" y="999484"/>
            <a:ext cx="5438700" cy="1253400"/>
          </a:xfrm>
          <a:prstGeom prst="rect">
            <a:avLst/>
          </a:prstGeom>
          <a:noFill/>
          <a:ln>
            <a:noFill/>
          </a:ln>
        </p:spPr>
        <p:txBody>
          <a:bodyPr spcFirstLastPara="1" wrap="square" lIns="0" tIns="0" rIns="0" bIns="0" anchor="t" anchorCtr="0">
            <a:normAutofit/>
          </a:bodyPr>
          <a:lstStyle>
            <a:lvl1pPr marR="0" lvl="0" algn="l" rtl="0">
              <a:lnSpc>
                <a:spcPct val="108571"/>
              </a:lnSpc>
              <a:spcBef>
                <a:spcPts val="0"/>
              </a:spcBef>
              <a:spcAft>
                <a:spcPts val="0"/>
              </a:spcAft>
              <a:buSzPts val="4200"/>
              <a:buNone/>
              <a:defRPr sz="3500" b="1" i="0" u="none" strike="noStrike" cap="none">
                <a:solidFill>
                  <a:schemeClr val="dk1"/>
                </a:solidFill>
                <a:latin typeface="Arial"/>
                <a:ea typeface="Arial"/>
                <a:cs typeface="Arial"/>
                <a:sym typeface="Arial"/>
              </a:defRPr>
            </a:lvl1pPr>
            <a:lvl2pPr marR="0" lvl="1" algn="ctr" rtl="0">
              <a:spcBef>
                <a:spcPts val="0"/>
              </a:spcBef>
              <a:spcAft>
                <a:spcPts val="0"/>
              </a:spcAft>
              <a:buSzPts val="42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42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42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42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42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42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42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4200"/>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udlhub.ubc.ca/"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2.gov.bc.ca/gov/content/education-training/post-secondary-education/institution-resources-administration/digital-learning-strategy"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s://tlef.ubc.ca/application/special-call/universal-design-for-learning-fellows-program/" TargetMode="External"/><Relationship Id="rId4" Type="http://schemas.openxmlformats.org/officeDocument/2006/relationships/hyperlink" Target="https://academic.ubc.ca/vpa-initiatives/teaching-learning/beyond-covid-repor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mailto:Afsaneh.sharif@ubc.ca"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mailto:AC.Deger@ubc.ca" TargetMode="External"/><Relationship Id="rId4" Type="http://schemas.openxmlformats.org/officeDocument/2006/relationships/hyperlink" Target="mailto:Natasha.Bosick@ub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2.gov.bc.ca/gov/content/education-training/post-secondary-education/institution-resources-administration/digital-learning-strateg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academic.ubc.ca/vpa-initiatives/teaching-learning/beyond-covid-repor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440200" y="115400"/>
            <a:ext cx="4781400" cy="791400"/>
          </a:xfrm>
          <a:prstGeom prst="rect">
            <a:avLst/>
          </a:prstGeom>
          <a:noFill/>
          <a:ln>
            <a:noFill/>
          </a:ln>
        </p:spPr>
        <p:txBody>
          <a:bodyPr spcFirstLastPara="1" wrap="square" lIns="0" tIns="0" rIns="0" bIns="0" anchor="t" anchorCtr="0">
            <a:normAutofit fontScale="25000" lnSpcReduction="20000"/>
          </a:bodyPr>
          <a:lstStyle/>
          <a:p>
            <a:pPr marL="899999" lvl="0" indent="0" algn="l" rtl="0">
              <a:lnSpc>
                <a:spcPct val="115000"/>
              </a:lnSpc>
              <a:spcBef>
                <a:spcPts val="0"/>
              </a:spcBef>
              <a:spcAft>
                <a:spcPts val="0"/>
              </a:spcAft>
              <a:buNone/>
            </a:pPr>
            <a:r>
              <a:rPr lang="en" sz="15464" b="1"/>
              <a:t>Campus Wide Collaboration for Accessible and Inclusive Design</a:t>
            </a:r>
            <a:endParaRPr sz="15464" b="1"/>
          </a:p>
          <a:p>
            <a:pPr marL="899999" lvl="0" indent="0" algn="l" rtl="0">
              <a:lnSpc>
                <a:spcPct val="118750"/>
              </a:lnSpc>
              <a:spcBef>
                <a:spcPts val="0"/>
              </a:spcBef>
              <a:spcAft>
                <a:spcPts val="0"/>
              </a:spcAft>
              <a:buNone/>
            </a:pPr>
            <a:endParaRPr sz="2000" b="1"/>
          </a:p>
          <a:p>
            <a:pPr marL="342900" lvl="0" indent="-215900" algn="l" rtl="0">
              <a:lnSpc>
                <a:spcPct val="130000"/>
              </a:lnSpc>
              <a:spcBef>
                <a:spcPts val="0"/>
              </a:spcBef>
              <a:spcAft>
                <a:spcPts val="0"/>
              </a:spcAft>
              <a:buClr>
                <a:schemeClr val="dk1"/>
              </a:buClr>
              <a:buSzPct val="100000"/>
              <a:buFont typeface="Arial"/>
              <a:buNone/>
            </a:pPr>
            <a:endParaRPr sz="2000" b="1"/>
          </a:p>
          <a:p>
            <a:pPr marL="0" lvl="0" indent="0" algn="ctr" rtl="0">
              <a:lnSpc>
                <a:spcPct val="130000"/>
              </a:lnSpc>
              <a:spcBef>
                <a:spcPts val="0"/>
              </a:spcBef>
              <a:spcAft>
                <a:spcPts val="0"/>
              </a:spcAft>
              <a:buClr>
                <a:schemeClr val="dk1"/>
              </a:buClr>
              <a:buSzPct val="100000"/>
              <a:buNone/>
            </a:pPr>
            <a:endParaRPr b="1"/>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p:txBody>
      </p:sp>
      <p:sp>
        <p:nvSpPr>
          <p:cNvPr id="112" name="Google Shape;112;p20"/>
          <p:cNvSpPr txBox="1">
            <a:spLocks noGrp="1"/>
          </p:cNvSpPr>
          <p:nvPr>
            <p:ph type="title"/>
          </p:nvPr>
        </p:nvSpPr>
        <p:spPr>
          <a:xfrm>
            <a:off x="4341200" y="3940075"/>
            <a:ext cx="3918000" cy="724200"/>
          </a:xfrm>
          <a:prstGeom prst="rect">
            <a:avLst/>
          </a:prstGeom>
          <a:noFill/>
          <a:ln>
            <a:noFill/>
          </a:ln>
        </p:spPr>
        <p:txBody>
          <a:bodyPr spcFirstLastPara="1" wrap="square" lIns="0" tIns="0" rIns="0" bIns="0" anchor="ctr" anchorCtr="0">
            <a:normAutofit fontScale="90000"/>
          </a:bodyPr>
          <a:lstStyle/>
          <a:p>
            <a:pPr marL="0" lvl="0" indent="0" algn="ctr" rtl="0">
              <a:lnSpc>
                <a:spcPct val="75000"/>
              </a:lnSpc>
              <a:spcBef>
                <a:spcPts val="0"/>
              </a:spcBef>
              <a:spcAft>
                <a:spcPts val="0"/>
              </a:spcAft>
              <a:buNone/>
            </a:pPr>
            <a:r>
              <a:rPr lang="en" sz="2800">
                <a:solidFill>
                  <a:srgbClr val="0077C8"/>
                </a:solidFill>
              </a:rPr>
              <a:t>ETUG 2023</a:t>
            </a:r>
            <a:endParaRPr sz="2800">
              <a:solidFill>
                <a:srgbClr val="0077C8"/>
              </a:solidFill>
            </a:endParaRPr>
          </a:p>
          <a:p>
            <a:pPr marL="0" lvl="0" indent="0" algn="ctr" rtl="0">
              <a:lnSpc>
                <a:spcPct val="75000"/>
              </a:lnSpc>
              <a:spcBef>
                <a:spcPts val="0"/>
              </a:spcBef>
              <a:spcAft>
                <a:spcPts val="0"/>
              </a:spcAft>
              <a:buNone/>
            </a:pPr>
            <a:endParaRPr sz="2800">
              <a:solidFill>
                <a:srgbClr val="0077C8"/>
              </a:solidFill>
            </a:endParaRPr>
          </a:p>
          <a:p>
            <a:pPr marL="0" lvl="0" indent="0" algn="ctr" rtl="0">
              <a:lnSpc>
                <a:spcPct val="75000"/>
              </a:lnSpc>
              <a:spcBef>
                <a:spcPts val="0"/>
              </a:spcBef>
              <a:spcAft>
                <a:spcPts val="0"/>
              </a:spcAft>
              <a:buNone/>
            </a:pPr>
            <a:r>
              <a:rPr lang="en" sz="1800" b="0">
                <a:solidFill>
                  <a:srgbClr val="0C2344"/>
                </a:solidFill>
                <a:latin typeface="Arial Black"/>
                <a:ea typeface="Arial Black"/>
                <a:cs typeface="Arial Black"/>
                <a:sym typeface="Arial Black"/>
              </a:rPr>
              <a:t>Afsaneh Sharif, Natasha Boskic,</a:t>
            </a:r>
            <a:br>
              <a:rPr lang="en" sz="1800" b="0">
                <a:solidFill>
                  <a:srgbClr val="0C2344"/>
                </a:solidFill>
                <a:latin typeface="Arial Black"/>
                <a:ea typeface="Arial Black"/>
                <a:cs typeface="Arial Black"/>
                <a:sym typeface="Arial Black"/>
              </a:rPr>
            </a:br>
            <a:br>
              <a:rPr lang="en" sz="1800" b="0">
                <a:solidFill>
                  <a:srgbClr val="0C2344"/>
                </a:solidFill>
                <a:latin typeface="Arial Black"/>
                <a:ea typeface="Arial Black"/>
                <a:cs typeface="Arial Black"/>
                <a:sym typeface="Arial Black"/>
              </a:rPr>
            </a:br>
            <a:r>
              <a:rPr lang="en" sz="1800" b="0">
                <a:solidFill>
                  <a:srgbClr val="0C2344"/>
                </a:solidFill>
                <a:latin typeface="Arial Black"/>
                <a:ea typeface="Arial Black"/>
                <a:cs typeface="Arial Black"/>
                <a:sym typeface="Arial Black"/>
              </a:rPr>
              <a:t>and AC Deger </a:t>
            </a:r>
            <a:br>
              <a:rPr lang="en" sz="1800" b="0">
                <a:solidFill>
                  <a:srgbClr val="0C2344"/>
                </a:solidFill>
                <a:latin typeface="Arial Black"/>
                <a:ea typeface="Arial Black"/>
                <a:cs typeface="Arial Black"/>
                <a:sym typeface="Arial Black"/>
              </a:rPr>
            </a:br>
            <a:endParaRPr sz="1800" b="0">
              <a:solidFill>
                <a:srgbClr val="0C2344"/>
              </a:solidFill>
              <a:latin typeface="Arial Black"/>
              <a:ea typeface="Arial Black"/>
              <a:cs typeface="Arial Black"/>
              <a:sym typeface="Arial Black"/>
            </a:endParaRPr>
          </a:p>
          <a:p>
            <a:pPr marL="0" lvl="0" indent="0" algn="ctr" rtl="0">
              <a:lnSpc>
                <a:spcPct val="75000"/>
              </a:lnSpc>
              <a:spcBef>
                <a:spcPts val="0"/>
              </a:spcBef>
              <a:spcAft>
                <a:spcPts val="0"/>
              </a:spcAft>
              <a:buNone/>
            </a:pPr>
            <a:r>
              <a:rPr lang="en" sz="1800" b="0">
                <a:solidFill>
                  <a:srgbClr val="0C2344"/>
                </a:solidFill>
                <a:latin typeface="Arial Black"/>
                <a:ea typeface="Arial Black"/>
                <a:cs typeface="Arial Black"/>
                <a:sym typeface="Arial Black"/>
              </a:rPr>
              <a:t>University of British Columbia</a:t>
            </a:r>
            <a:br>
              <a:rPr lang="en">
                <a:solidFill>
                  <a:srgbClr val="0077C8"/>
                </a:solidFill>
              </a:rPr>
            </a:br>
            <a:endParaRPr/>
          </a:p>
        </p:txBody>
      </p:sp>
      <p:pic>
        <p:nvPicPr>
          <p:cNvPr id="113" name="Google Shape;113;p20"/>
          <p:cNvPicPr preferRelativeResize="0"/>
          <p:nvPr/>
        </p:nvPicPr>
        <p:blipFill>
          <a:blip r:embed="rId3">
            <a:alphaModFix/>
          </a:blip>
          <a:stretch>
            <a:fillRect/>
          </a:stretch>
        </p:blipFill>
        <p:spPr>
          <a:xfrm>
            <a:off x="4341200" y="0"/>
            <a:ext cx="4550160" cy="284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body" idx="1"/>
          </p:nvPr>
        </p:nvSpPr>
        <p:spPr>
          <a:xfrm>
            <a:off x="438954" y="848916"/>
            <a:ext cx="7661400" cy="4045200"/>
          </a:xfrm>
          <a:prstGeom prst="rect">
            <a:avLst/>
          </a:prstGeom>
        </p:spPr>
        <p:txBody>
          <a:bodyPr spcFirstLastPara="1" wrap="square" lIns="0" tIns="0" rIns="0" bIns="0" anchor="t" anchorCtr="0">
            <a:normAutofit/>
          </a:bodyPr>
          <a:lstStyle/>
          <a:p>
            <a:pPr marL="457200" lvl="0" indent="-342900" algn="l" rtl="0">
              <a:lnSpc>
                <a:spcPct val="115000"/>
              </a:lnSpc>
              <a:spcBef>
                <a:spcPts val="0"/>
              </a:spcBef>
              <a:spcAft>
                <a:spcPts val="0"/>
              </a:spcAft>
              <a:buClr>
                <a:srgbClr val="595959"/>
              </a:buClr>
              <a:buSzPts val="1800"/>
              <a:buChar char="●"/>
            </a:pPr>
            <a:r>
              <a:rPr lang="en" sz="1800" b="1">
                <a:solidFill>
                  <a:srgbClr val="595959"/>
                </a:solidFill>
              </a:rPr>
              <a:t>Accommodations </a:t>
            </a:r>
            <a:r>
              <a:rPr lang="en" sz="1800">
                <a:solidFill>
                  <a:srgbClr val="595959"/>
                </a:solidFill>
              </a:rPr>
              <a:t>often address accessibility concerns, but accommodations are student-specific, while </a:t>
            </a:r>
            <a:r>
              <a:rPr lang="en" sz="1800" b="1">
                <a:solidFill>
                  <a:srgbClr val="595959"/>
                </a:solidFill>
              </a:rPr>
              <a:t>accessibility </a:t>
            </a:r>
            <a:r>
              <a:rPr lang="en" sz="1800">
                <a:solidFill>
                  <a:srgbClr val="595959"/>
                </a:solidFill>
              </a:rPr>
              <a:t>is a broader design and content philosophy</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Users who can benefit from accessible design don’t necessarily have accommodations (or identify as “needing” accommodations)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Accommodations can be difficult for students to access; designing for accessibility helps us get around those limits of access, time, and cost</a:t>
            </a:r>
            <a:endParaRPr sz="1800">
              <a:solidFill>
                <a:srgbClr val="595959"/>
              </a:solidFill>
            </a:endParaRPr>
          </a:p>
          <a:p>
            <a:pPr marL="0" lvl="0" indent="0" algn="l" rtl="0">
              <a:lnSpc>
                <a:spcPct val="115000"/>
              </a:lnSpc>
              <a:spcBef>
                <a:spcPts val="1200"/>
              </a:spcBef>
              <a:spcAft>
                <a:spcPts val="1200"/>
              </a:spcAft>
              <a:buNone/>
            </a:pPr>
            <a:r>
              <a:rPr lang="en" sz="1800">
                <a:solidFill>
                  <a:srgbClr val="595959"/>
                </a:solidFill>
              </a:rPr>
              <a:t>The UBC Centre for Accessibility ensures registered students with documented disabilities receive the accommodations to which they are entitled, but both registered and non-registered learners benefit from accessible course materials and design – at UBC and beyond. Instructors and the community benefit, too!</a:t>
            </a:r>
            <a:endParaRPr sz="1800">
              <a:solidFill>
                <a:srgbClr val="595959"/>
              </a:solidFill>
            </a:endParaRPr>
          </a:p>
        </p:txBody>
      </p:sp>
      <p:sp>
        <p:nvSpPr>
          <p:cNvPr id="176" name="Google Shape;176;p29"/>
          <p:cNvSpPr txBox="1">
            <a:spLocks noGrp="1"/>
          </p:cNvSpPr>
          <p:nvPr>
            <p:ph type="title"/>
          </p:nvPr>
        </p:nvSpPr>
        <p:spPr>
          <a:xfrm>
            <a:off x="438954" y="236901"/>
            <a:ext cx="7661400" cy="467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600"/>
              <a:t>Accessibility versus Accommodations</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438954" y="848916"/>
            <a:ext cx="7661400" cy="4045200"/>
          </a:xfrm>
          <a:prstGeom prst="rect">
            <a:avLst/>
          </a:prstGeom>
        </p:spPr>
        <p:txBody>
          <a:bodyPr spcFirstLastPara="1" wrap="square" lIns="0" tIns="0" rIns="0" bIns="0" anchor="t" anchorCtr="0">
            <a:normAutofit lnSpcReduction="10000"/>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Students who already use adaptive technologies and strategies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Students who don’t necessarily identify as “disabled”</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Instructors and TAs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Accessible content is easier to update for systemic changes: LMS and content platform changes, new technologies, updates to departmental, institutional, provincial and federal requirements</a:t>
            </a:r>
            <a:endParaRPr sz="1800">
              <a:solidFill>
                <a:srgbClr val="595959"/>
              </a:solidFill>
            </a:endParaRPr>
          </a:p>
          <a:p>
            <a:pPr marL="0" lvl="0" indent="0" algn="l" rtl="0">
              <a:lnSpc>
                <a:spcPct val="115000"/>
              </a:lnSpc>
              <a:spcBef>
                <a:spcPts val="1200"/>
              </a:spcBef>
              <a:spcAft>
                <a:spcPts val="0"/>
              </a:spcAft>
              <a:buNone/>
            </a:pPr>
            <a:r>
              <a:rPr lang="en" sz="1800">
                <a:solidFill>
                  <a:srgbClr val="595959"/>
                </a:solidFill>
              </a:rPr>
              <a:t>By encouraging our UDL Fellows to be open, think deeply, get curious about students’ needs, and embrace accessible design, we help them support their current students, find broader audiences for their work, serve the global learning community, and “future-proof” their course content. We also help our Fellows bring these benefits to their colleagues and home departments.</a:t>
            </a:r>
            <a:endParaRPr sz="1800">
              <a:solidFill>
                <a:srgbClr val="595959"/>
              </a:solidFill>
            </a:endParaRPr>
          </a:p>
          <a:p>
            <a:pPr marL="0" lvl="0" indent="0" algn="l" rtl="0">
              <a:lnSpc>
                <a:spcPct val="115000"/>
              </a:lnSpc>
              <a:spcBef>
                <a:spcPts val="1200"/>
              </a:spcBef>
              <a:spcAft>
                <a:spcPts val="1200"/>
              </a:spcAft>
              <a:buNone/>
            </a:pPr>
            <a:endParaRPr sz="1800">
              <a:solidFill>
                <a:srgbClr val="595959"/>
              </a:solidFill>
            </a:endParaRPr>
          </a:p>
        </p:txBody>
      </p:sp>
      <p:sp>
        <p:nvSpPr>
          <p:cNvPr id="182" name="Google Shape;182;p30"/>
          <p:cNvSpPr txBox="1">
            <a:spLocks noGrp="1"/>
          </p:cNvSpPr>
          <p:nvPr>
            <p:ph type="title"/>
          </p:nvPr>
        </p:nvSpPr>
        <p:spPr>
          <a:xfrm>
            <a:off x="438954" y="236901"/>
            <a:ext cx="7661400" cy="467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600"/>
              <a:t>Accessibility is for Everyone </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0" y="0"/>
            <a:ext cx="9144000" cy="1828800"/>
          </a:xfrm>
          <a:prstGeom prst="rect">
            <a:avLst/>
          </a:prstGeom>
          <a:noFill/>
          <a:ln>
            <a:noFill/>
          </a:ln>
        </p:spPr>
      </p:pic>
      <p:sp>
        <p:nvSpPr>
          <p:cNvPr id="188" name="Google Shape;188;p31"/>
          <p:cNvSpPr txBox="1">
            <a:spLocks noGrp="1"/>
          </p:cNvSpPr>
          <p:nvPr>
            <p:ph type="body" idx="1"/>
          </p:nvPr>
        </p:nvSpPr>
        <p:spPr>
          <a:xfrm>
            <a:off x="2003550" y="2788300"/>
            <a:ext cx="5136900" cy="988200"/>
          </a:xfrm>
          <a:prstGeom prst="rect">
            <a:avLst/>
          </a:prstGeom>
          <a:noFill/>
          <a:ln>
            <a:noFill/>
          </a:ln>
        </p:spPr>
        <p:txBody>
          <a:bodyPr spcFirstLastPara="1" wrap="square" lIns="0" tIns="0" rIns="0" bIns="0" anchor="t" anchorCtr="0">
            <a:normAutofit/>
          </a:bodyPr>
          <a:lstStyle/>
          <a:p>
            <a:pPr marL="0" lvl="0" indent="0" algn="ctr" rtl="0">
              <a:lnSpc>
                <a:spcPct val="130000"/>
              </a:lnSpc>
              <a:spcBef>
                <a:spcPts val="0"/>
              </a:spcBef>
              <a:spcAft>
                <a:spcPts val="0"/>
              </a:spcAft>
              <a:buClr>
                <a:schemeClr val="lt1"/>
              </a:buClr>
              <a:buSzPts val="3000"/>
              <a:buNone/>
            </a:pPr>
            <a:r>
              <a:rPr lang="en" sz="3000" b="1">
                <a:solidFill>
                  <a:schemeClr val="lt1"/>
                </a:solidFill>
              </a:rPr>
              <a:t>UDL Fellows Program</a:t>
            </a:r>
            <a:endParaRPr sz="3000" b="1">
              <a:solidFill>
                <a:schemeClr val="lt1"/>
              </a:solidFill>
            </a:endParaRPr>
          </a:p>
        </p:txBody>
      </p:sp>
      <p:sp>
        <p:nvSpPr>
          <p:cNvPr id="189" name="Google Shape;189;p31"/>
          <p:cNvSpPr txBox="1">
            <a:spLocks noGrp="1"/>
          </p:cNvSpPr>
          <p:nvPr>
            <p:ph type="body" idx="1"/>
          </p:nvPr>
        </p:nvSpPr>
        <p:spPr>
          <a:xfrm>
            <a:off x="5588600" y="496500"/>
            <a:ext cx="3913200" cy="835800"/>
          </a:xfrm>
          <a:prstGeom prst="rect">
            <a:avLst/>
          </a:prstGeom>
          <a:noFill/>
          <a:ln>
            <a:noFill/>
          </a:ln>
        </p:spPr>
        <p:txBody>
          <a:bodyPr spcFirstLastPara="1" wrap="square" lIns="0" tIns="0" rIns="0" bIns="0" anchor="t" anchorCtr="0">
            <a:normAutofit/>
          </a:bodyPr>
          <a:lstStyle/>
          <a:p>
            <a:pPr marL="0" lvl="0" indent="0" algn="ctr" rtl="0">
              <a:lnSpc>
                <a:spcPct val="130000"/>
              </a:lnSpc>
              <a:spcBef>
                <a:spcPts val="0"/>
              </a:spcBef>
              <a:spcAft>
                <a:spcPts val="0"/>
              </a:spcAft>
              <a:buClr>
                <a:schemeClr val="lt1"/>
              </a:buClr>
              <a:buSzPts val="3000"/>
              <a:buNone/>
            </a:pPr>
            <a:r>
              <a:rPr lang="en" sz="3000" b="1">
                <a:solidFill>
                  <a:schemeClr val="lt1"/>
                </a:solidFill>
              </a:rPr>
              <a:t>How?</a:t>
            </a:r>
            <a:endParaRPr sz="30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32"/>
          <p:cNvGrpSpPr/>
          <p:nvPr/>
        </p:nvGrpSpPr>
        <p:grpSpPr>
          <a:xfrm>
            <a:off x="3073838" y="1873350"/>
            <a:ext cx="1944600" cy="1569600"/>
            <a:chOff x="3071457" y="2013875"/>
            <a:chExt cx="1944600" cy="1569600"/>
          </a:xfrm>
        </p:grpSpPr>
        <p:sp>
          <p:nvSpPr>
            <p:cNvPr id="195" name="Google Shape;195;p32"/>
            <p:cNvSpPr/>
            <p:nvPr/>
          </p:nvSpPr>
          <p:spPr>
            <a:xfrm rot="10800000" flipH="1">
              <a:off x="3071457" y="2013875"/>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txBox="1"/>
            <p:nvPr/>
          </p:nvSpPr>
          <p:spPr>
            <a:xfrm>
              <a:off x="3316094" y="2256366"/>
              <a:ext cx="14517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Roboto"/>
                  <a:ea typeface="Roboto"/>
                  <a:cs typeface="Roboto"/>
                  <a:sym typeface="Roboto"/>
                </a:rPr>
                <a:t>Centre for Accessibility</a:t>
              </a:r>
              <a:endParaRPr sz="1500">
                <a:solidFill>
                  <a:srgbClr val="FFFFFF"/>
                </a:solidFill>
                <a:latin typeface="Roboto"/>
                <a:ea typeface="Roboto"/>
                <a:cs typeface="Roboto"/>
                <a:sym typeface="Roboto"/>
              </a:endParaRPr>
            </a:p>
          </p:txBody>
        </p:sp>
      </p:grpSp>
      <p:grpSp>
        <p:nvGrpSpPr>
          <p:cNvPr id="197" name="Google Shape;197;p32"/>
          <p:cNvGrpSpPr/>
          <p:nvPr/>
        </p:nvGrpSpPr>
        <p:grpSpPr>
          <a:xfrm>
            <a:off x="1195475" y="1527500"/>
            <a:ext cx="1944600" cy="1569600"/>
            <a:chOff x="1126863" y="2305725"/>
            <a:chExt cx="1944600" cy="1569600"/>
          </a:xfrm>
        </p:grpSpPr>
        <p:sp>
          <p:nvSpPr>
            <p:cNvPr id="198" name="Google Shape;198;p32"/>
            <p:cNvSpPr/>
            <p:nvPr/>
          </p:nvSpPr>
          <p:spPr>
            <a:xfrm>
              <a:off x="1126863" y="2305725"/>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txBox="1"/>
            <p:nvPr/>
          </p:nvSpPr>
          <p:spPr>
            <a:xfrm>
              <a:off x="1373313" y="2543336"/>
              <a:ext cx="1451700" cy="10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Roboto"/>
                  <a:ea typeface="Roboto"/>
                  <a:cs typeface="Roboto"/>
                  <a:sym typeface="Roboto"/>
                </a:rPr>
                <a:t>Centre for Teaching and Learning Technology </a:t>
              </a:r>
              <a:endParaRPr sz="1500">
                <a:solidFill>
                  <a:srgbClr val="FFFFFF"/>
                </a:solidFill>
                <a:latin typeface="Roboto"/>
                <a:ea typeface="Roboto"/>
                <a:cs typeface="Roboto"/>
                <a:sym typeface="Roboto"/>
              </a:endParaRPr>
            </a:p>
          </p:txBody>
        </p:sp>
      </p:grpSp>
      <p:grpSp>
        <p:nvGrpSpPr>
          <p:cNvPr id="200" name="Google Shape;200;p32"/>
          <p:cNvGrpSpPr/>
          <p:nvPr/>
        </p:nvGrpSpPr>
        <p:grpSpPr>
          <a:xfrm>
            <a:off x="5018438" y="2305700"/>
            <a:ext cx="3001200" cy="1569600"/>
            <a:chOff x="5015938" y="2013875"/>
            <a:chExt cx="3001200" cy="1569600"/>
          </a:xfrm>
        </p:grpSpPr>
        <p:sp>
          <p:nvSpPr>
            <p:cNvPr id="201" name="Google Shape;201;p32"/>
            <p:cNvSpPr/>
            <p:nvPr/>
          </p:nvSpPr>
          <p:spPr>
            <a:xfrm>
              <a:off x="5015938" y="2013875"/>
              <a:ext cx="3001200" cy="1569600"/>
            </a:xfrm>
            <a:prstGeom prst="round2DiagRect">
              <a:avLst>
                <a:gd name="adj1" fmla="val 0"/>
                <a:gd name="adj2" fmla="val 17764"/>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2" name="Google Shape;202;p32"/>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Roboto"/>
                  <a:ea typeface="Roboto"/>
                  <a:cs typeface="Roboto"/>
                  <a:sym typeface="Roboto"/>
                </a:rPr>
                <a:t>UBC Faculties</a:t>
              </a:r>
              <a:endParaRPr sz="1500">
                <a:solidFill>
                  <a:srgbClr val="FFFFFF"/>
                </a:solidFill>
                <a:latin typeface="Roboto"/>
                <a:ea typeface="Roboto"/>
                <a:cs typeface="Roboto"/>
                <a:sym typeface="Roboto"/>
              </a:endParaRPr>
            </a:p>
          </p:txBody>
        </p:sp>
      </p:grpSp>
      <p:grpSp>
        <p:nvGrpSpPr>
          <p:cNvPr id="203" name="Google Shape;203;p32"/>
          <p:cNvGrpSpPr/>
          <p:nvPr/>
        </p:nvGrpSpPr>
        <p:grpSpPr>
          <a:xfrm>
            <a:off x="2948278" y="2701271"/>
            <a:ext cx="260366" cy="260366"/>
            <a:chOff x="3157188" y="909150"/>
            <a:chExt cx="470400" cy="470400"/>
          </a:xfrm>
        </p:grpSpPr>
        <p:sp>
          <p:nvSpPr>
            <p:cNvPr id="204" name="Google Shape;204;p32"/>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32"/>
          <p:cNvSpPr txBox="1"/>
          <p:nvPr/>
        </p:nvSpPr>
        <p:spPr>
          <a:xfrm>
            <a:off x="933350" y="486400"/>
            <a:ext cx="62256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b="1">
                <a:solidFill>
                  <a:srgbClr val="1F8FFF"/>
                </a:solidFill>
              </a:rPr>
              <a:t>Collaboration in Development and Delivery</a:t>
            </a:r>
            <a:endParaRPr sz="2100" b="1">
              <a:solidFill>
                <a:srgbClr val="1F8FFF"/>
              </a:solidFill>
            </a:endParaRPr>
          </a:p>
          <a:p>
            <a:pPr marL="0" lvl="0" indent="0" algn="l" rtl="0">
              <a:spcBef>
                <a:spcPts val="0"/>
              </a:spcBef>
              <a:spcAft>
                <a:spcPts val="0"/>
              </a:spcAft>
              <a:buNone/>
            </a:pPr>
            <a:r>
              <a:rPr lang="en" sz="1700" b="1">
                <a:latin typeface="Open Sans"/>
                <a:ea typeface="Open Sans"/>
                <a:cs typeface="Open Sans"/>
                <a:sym typeface="Open Sans"/>
              </a:rPr>
              <a:t>Partnerships</a:t>
            </a:r>
            <a:endParaRPr sz="1700" b="1">
              <a:latin typeface="Open Sans"/>
              <a:ea typeface="Open Sans"/>
              <a:cs typeface="Open Sans"/>
              <a:sym typeface="Open Sans"/>
            </a:endParaRPr>
          </a:p>
        </p:txBody>
      </p:sp>
      <p:grpSp>
        <p:nvGrpSpPr>
          <p:cNvPr id="207" name="Google Shape;207;p32"/>
          <p:cNvGrpSpPr/>
          <p:nvPr/>
        </p:nvGrpSpPr>
        <p:grpSpPr>
          <a:xfrm>
            <a:off x="4884028" y="2914021"/>
            <a:ext cx="260366" cy="260366"/>
            <a:chOff x="3157188" y="909150"/>
            <a:chExt cx="470400" cy="470400"/>
          </a:xfrm>
        </p:grpSpPr>
        <p:sp>
          <p:nvSpPr>
            <p:cNvPr id="208" name="Google Shape;208;p32"/>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body" idx="1"/>
          </p:nvPr>
        </p:nvSpPr>
        <p:spPr>
          <a:xfrm>
            <a:off x="352479" y="880466"/>
            <a:ext cx="7661400" cy="4045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b="1"/>
          </a:p>
          <a:p>
            <a:pPr marL="0" lvl="0" indent="0" algn="l" rtl="0">
              <a:spcBef>
                <a:spcPts val="0"/>
              </a:spcBef>
              <a:spcAft>
                <a:spcPts val="0"/>
              </a:spcAft>
              <a:buNone/>
            </a:pPr>
            <a:r>
              <a:rPr lang="en" sz="1600" b="1"/>
              <a:t>Working groups</a:t>
            </a:r>
            <a:endParaRPr sz="1600" b="1"/>
          </a:p>
          <a:p>
            <a:pPr marL="0" lvl="0" indent="0" algn="l" rtl="0">
              <a:spcBef>
                <a:spcPts val="0"/>
              </a:spcBef>
              <a:spcAft>
                <a:spcPts val="0"/>
              </a:spcAft>
              <a:buNone/>
            </a:pPr>
            <a:endParaRPr sz="1600" b="1"/>
          </a:p>
          <a:p>
            <a:pPr marL="457200" lvl="0" indent="-330200" algn="l" rtl="0">
              <a:spcBef>
                <a:spcPts val="0"/>
              </a:spcBef>
              <a:spcAft>
                <a:spcPts val="0"/>
              </a:spcAft>
              <a:buSzPts val="1600"/>
              <a:buAutoNum type="arabicPeriod"/>
            </a:pPr>
            <a:r>
              <a:rPr lang="en" sz="1600" u="sng">
                <a:solidFill>
                  <a:schemeClr val="hlink"/>
                </a:solidFill>
                <a:hlinkClick r:id="rId3"/>
              </a:rPr>
              <a:t>UDL Hub </a:t>
            </a:r>
            <a:endParaRPr sz="1600"/>
          </a:p>
          <a:p>
            <a:pPr marL="457200" lvl="0" indent="-330200" algn="l" rtl="0">
              <a:spcBef>
                <a:spcPts val="0"/>
              </a:spcBef>
              <a:spcAft>
                <a:spcPts val="0"/>
              </a:spcAft>
              <a:buSzPts val="1600"/>
              <a:buAutoNum type="arabicPeriod"/>
            </a:pPr>
            <a:r>
              <a:rPr lang="en" sz="1600"/>
              <a:t>UDL Workshops </a:t>
            </a:r>
            <a:endParaRPr sz="1600"/>
          </a:p>
          <a:p>
            <a:pPr marL="457200" lvl="0" indent="-330200" algn="l" rtl="0">
              <a:spcBef>
                <a:spcPts val="0"/>
              </a:spcBef>
              <a:spcAft>
                <a:spcPts val="0"/>
              </a:spcAft>
              <a:buSzPts val="1600"/>
              <a:buAutoNum type="arabicPeriod"/>
            </a:pPr>
            <a:r>
              <a:rPr lang="en" sz="1600"/>
              <a:t>UDL Canvas shell: announcements,</a:t>
            </a:r>
            <a:endParaRPr sz="1600"/>
          </a:p>
          <a:p>
            <a:pPr marL="457200" lvl="0" indent="0" algn="l" rtl="0">
              <a:spcBef>
                <a:spcPts val="0"/>
              </a:spcBef>
              <a:spcAft>
                <a:spcPts val="0"/>
              </a:spcAft>
              <a:buNone/>
            </a:pPr>
            <a:r>
              <a:rPr lang="en" sz="1600"/>
              <a:t>tasks, resources and dialogue </a:t>
            </a:r>
            <a:endParaRPr sz="1600"/>
          </a:p>
          <a:p>
            <a:pPr marL="457200" lvl="0" indent="-330200" algn="l" rtl="0">
              <a:spcBef>
                <a:spcPts val="0"/>
              </a:spcBef>
              <a:spcAft>
                <a:spcPts val="0"/>
              </a:spcAft>
              <a:buSzPts val="1600"/>
              <a:buAutoNum type="arabicPeriod"/>
            </a:pPr>
            <a:r>
              <a:rPr lang="en" sz="1600"/>
              <a:t>UDL Studio </a:t>
            </a:r>
            <a:endParaRPr sz="1600"/>
          </a:p>
        </p:txBody>
      </p:sp>
      <p:sp>
        <p:nvSpPr>
          <p:cNvPr id="215" name="Google Shape;215;p33"/>
          <p:cNvSpPr txBox="1">
            <a:spLocks noGrp="1"/>
          </p:cNvSpPr>
          <p:nvPr>
            <p:ph type="title"/>
          </p:nvPr>
        </p:nvSpPr>
        <p:spPr>
          <a:xfrm>
            <a:off x="352479" y="323351"/>
            <a:ext cx="7661400" cy="467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600"/>
              <a:t>Program Components and Activities</a:t>
            </a:r>
            <a:endParaRPr/>
          </a:p>
        </p:txBody>
      </p:sp>
      <p:sp>
        <p:nvSpPr>
          <p:cNvPr id="216" name="Google Shape;216;p33"/>
          <p:cNvSpPr/>
          <p:nvPr/>
        </p:nvSpPr>
        <p:spPr>
          <a:xfrm rot="-3280241">
            <a:off x="5235432" y="1987532"/>
            <a:ext cx="1323418" cy="1320838"/>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217" name="Google Shape;217;p33"/>
          <p:cNvGrpSpPr/>
          <p:nvPr/>
        </p:nvGrpSpPr>
        <p:grpSpPr>
          <a:xfrm>
            <a:off x="5514313" y="1591523"/>
            <a:ext cx="2958454" cy="3298347"/>
            <a:chOff x="4184863" y="1520198"/>
            <a:chExt cx="2958454" cy="3298347"/>
          </a:xfrm>
        </p:grpSpPr>
        <p:sp>
          <p:nvSpPr>
            <p:cNvPr id="218" name="Google Shape;218;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3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Independent task focus</a:t>
              </a:r>
              <a:endParaRPr sz="1500">
                <a:solidFill>
                  <a:srgbClr val="FFFFFF"/>
                </a:solidFill>
                <a:latin typeface="Roboto"/>
                <a:ea typeface="Roboto"/>
                <a:cs typeface="Roboto"/>
                <a:sym typeface="Roboto"/>
              </a:endParaRPr>
            </a:p>
          </p:txBody>
        </p:sp>
      </p:grpSp>
      <p:grpSp>
        <p:nvGrpSpPr>
          <p:cNvPr id="221" name="Google Shape;221;p33"/>
          <p:cNvGrpSpPr/>
          <p:nvPr/>
        </p:nvGrpSpPr>
        <p:grpSpPr>
          <a:xfrm>
            <a:off x="4187181" y="-7"/>
            <a:ext cx="3293577" cy="3222916"/>
            <a:chOff x="2857731" y="-71332"/>
            <a:chExt cx="3293577" cy="3222916"/>
          </a:xfrm>
        </p:grpSpPr>
        <p:sp>
          <p:nvSpPr>
            <p:cNvPr id="222" name="Google Shape;222;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3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Planning meeting</a:t>
              </a:r>
              <a:endParaRPr sz="1500">
                <a:solidFill>
                  <a:srgbClr val="FFFFFF"/>
                </a:solidFill>
                <a:latin typeface="Roboto"/>
                <a:ea typeface="Roboto"/>
                <a:cs typeface="Roboto"/>
                <a:sym typeface="Roboto"/>
              </a:endParaRPr>
            </a:p>
          </p:txBody>
        </p:sp>
      </p:grpSp>
      <p:grpSp>
        <p:nvGrpSpPr>
          <p:cNvPr id="225" name="Google Shape;225;p33"/>
          <p:cNvGrpSpPr/>
          <p:nvPr/>
        </p:nvGrpSpPr>
        <p:grpSpPr>
          <a:xfrm>
            <a:off x="3289337" y="1734371"/>
            <a:ext cx="3424433" cy="3122279"/>
            <a:chOff x="1959887" y="1684671"/>
            <a:chExt cx="3424433" cy="3122279"/>
          </a:xfrm>
        </p:grpSpPr>
        <p:sp>
          <p:nvSpPr>
            <p:cNvPr id="226" name="Google Shape;226;p3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3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3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Check-in with whole UDL program team</a:t>
              </a:r>
              <a:endParaRPr sz="15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438954" y="236901"/>
            <a:ext cx="7661400" cy="467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800"/>
              <a:t>Support Structure for the Program</a:t>
            </a:r>
            <a:endParaRPr sz="2800"/>
          </a:p>
        </p:txBody>
      </p:sp>
      <p:sp>
        <p:nvSpPr>
          <p:cNvPr id="234" name="Google Shape;234;p34"/>
          <p:cNvSpPr txBox="1">
            <a:spLocks noGrp="1"/>
          </p:cNvSpPr>
          <p:nvPr>
            <p:ph type="body" idx="1"/>
          </p:nvPr>
        </p:nvSpPr>
        <p:spPr>
          <a:xfrm>
            <a:off x="553250" y="1706175"/>
            <a:ext cx="5333100" cy="2225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sz="1800"/>
              <a:t>Program Planning team</a:t>
            </a:r>
            <a:endParaRPr sz="1800"/>
          </a:p>
          <a:p>
            <a:pPr marL="457200" lvl="0" indent="-342900" algn="l" rtl="0">
              <a:spcBef>
                <a:spcPts val="0"/>
              </a:spcBef>
              <a:spcAft>
                <a:spcPts val="0"/>
              </a:spcAft>
              <a:buSzPts val="1800"/>
              <a:buChar char="●"/>
            </a:pPr>
            <a:r>
              <a:rPr lang="en" sz="1800"/>
              <a:t>UDL Consultants</a:t>
            </a:r>
            <a:endParaRPr sz="1800"/>
          </a:p>
          <a:p>
            <a:pPr marL="457200" lvl="0" indent="-342900" algn="l" rtl="0">
              <a:spcBef>
                <a:spcPts val="0"/>
              </a:spcBef>
              <a:spcAft>
                <a:spcPts val="0"/>
              </a:spcAft>
              <a:buSzPts val="1800"/>
              <a:buChar char="●"/>
            </a:pPr>
            <a:r>
              <a:rPr lang="en" sz="1800"/>
              <a:t>Canvas Course Facilitators</a:t>
            </a:r>
            <a:endParaRPr sz="1800"/>
          </a:p>
          <a:p>
            <a:pPr marL="457200" lvl="0" indent="-342900" algn="l" rtl="0">
              <a:spcBef>
                <a:spcPts val="0"/>
              </a:spcBef>
              <a:spcAft>
                <a:spcPts val="0"/>
              </a:spcAft>
              <a:buSzPts val="1800"/>
              <a:buChar char="●"/>
            </a:pPr>
            <a:r>
              <a:rPr lang="en" sz="1800"/>
              <a:t>Program Level Questions and Feedback</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body" idx="1"/>
          </p:nvPr>
        </p:nvSpPr>
        <p:spPr>
          <a:xfrm>
            <a:off x="438954" y="848916"/>
            <a:ext cx="7661438" cy="4045092"/>
          </a:xfrm>
          <a:prstGeom prst="rect">
            <a:avLst/>
          </a:prstGeom>
          <a:noFill/>
          <a:ln>
            <a:noFill/>
          </a:ln>
        </p:spPr>
        <p:txBody>
          <a:bodyPr spcFirstLastPara="1" wrap="square" lIns="0" tIns="0" rIns="0" bIns="0" anchor="t" anchorCtr="0">
            <a:normAutofit fontScale="92500" lnSpcReduction="20000"/>
          </a:bodyPr>
          <a:lstStyle/>
          <a:p>
            <a:pPr marL="342900" lvl="0" indent="-333375" algn="l" rtl="0">
              <a:lnSpc>
                <a:spcPct val="130000"/>
              </a:lnSpc>
              <a:spcBef>
                <a:spcPts val="0"/>
              </a:spcBef>
              <a:spcAft>
                <a:spcPts val="0"/>
              </a:spcAft>
              <a:buClr>
                <a:srgbClr val="002040"/>
              </a:buClr>
              <a:buSzPct val="100000"/>
              <a:buFont typeface="Arial"/>
              <a:buChar char="•"/>
            </a:pPr>
            <a:r>
              <a:rPr lang="en" sz="2000" b="1" i="0">
                <a:solidFill>
                  <a:srgbClr val="002040"/>
                </a:solidFill>
                <a:latin typeface="Arial"/>
                <a:ea typeface="Arial"/>
                <a:cs typeface="Arial"/>
                <a:sym typeface="Arial"/>
              </a:rPr>
              <a:t>British Columbia Digital Learning Strategy </a:t>
            </a:r>
            <a:r>
              <a:rPr lang="en" sz="2000" i="0" u="sng">
                <a:solidFill>
                  <a:schemeClr val="hlink"/>
                </a:solidFill>
                <a:latin typeface="Arial"/>
                <a:ea typeface="Arial"/>
                <a:cs typeface="Arial"/>
                <a:sym typeface="Arial"/>
                <a:hlinkClick r:id="rId3"/>
              </a:rPr>
              <a:t>https://www2.gov.bc.ca/gov/content/education-training/post-secondary-education/institution-resources-administration/digital-learning-strategy</a:t>
            </a:r>
            <a:endParaRPr sz="2000" i="0">
              <a:solidFill>
                <a:srgbClr val="002040"/>
              </a:solidFill>
              <a:latin typeface="Arial"/>
              <a:ea typeface="Arial"/>
              <a:cs typeface="Arial"/>
              <a:sym typeface="Arial"/>
            </a:endParaRPr>
          </a:p>
          <a:p>
            <a:pPr marL="342900" lvl="0" indent="-333375" algn="l" rtl="0">
              <a:lnSpc>
                <a:spcPct val="130000"/>
              </a:lnSpc>
              <a:spcBef>
                <a:spcPts val="0"/>
              </a:spcBef>
              <a:spcAft>
                <a:spcPts val="0"/>
              </a:spcAft>
              <a:buClr>
                <a:srgbClr val="002040"/>
              </a:buClr>
              <a:buSzPct val="100000"/>
              <a:buFont typeface="Arial"/>
              <a:buChar char="•"/>
            </a:pPr>
            <a:r>
              <a:rPr lang="en" sz="2000" b="1">
                <a:solidFill>
                  <a:srgbClr val="002040"/>
                </a:solidFill>
                <a:latin typeface="Arial"/>
                <a:ea typeface="Arial"/>
                <a:cs typeface="Arial"/>
                <a:sym typeface="Arial"/>
              </a:rPr>
              <a:t>UBC’s Beyond Covid Report </a:t>
            </a:r>
            <a:r>
              <a:rPr lang="en" sz="2000" u="sng">
                <a:solidFill>
                  <a:schemeClr val="hlink"/>
                </a:solidFill>
                <a:latin typeface="Arial"/>
                <a:ea typeface="Arial"/>
                <a:cs typeface="Arial"/>
                <a:sym typeface="Arial"/>
                <a:hlinkClick r:id="rId4"/>
              </a:rPr>
              <a:t>https://academic.ubc.ca/vpa-initiatives/teaching-learning/beyond-covid-report</a:t>
            </a:r>
            <a:endParaRPr sz="2000">
              <a:solidFill>
                <a:srgbClr val="002040"/>
              </a:solidFill>
              <a:latin typeface="Arial"/>
              <a:ea typeface="Arial"/>
              <a:cs typeface="Arial"/>
              <a:sym typeface="Arial"/>
            </a:endParaRPr>
          </a:p>
          <a:p>
            <a:pPr marL="342900" lvl="0" indent="-333375" algn="l" rtl="0">
              <a:lnSpc>
                <a:spcPct val="130000"/>
              </a:lnSpc>
              <a:spcBef>
                <a:spcPts val="0"/>
              </a:spcBef>
              <a:spcAft>
                <a:spcPts val="0"/>
              </a:spcAft>
              <a:buClr>
                <a:srgbClr val="002040"/>
              </a:buClr>
              <a:buSzPct val="100000"/>
              <a:buFont typeface="Arial"/>
              <a:buChar char="•"/>
            </a:pPr>
            <a:r>
              <a:rPr lang="en" sz="2000" b="1">
                <a:solidFill>
                  <a:srgbClr val="002040"/>
                </a:solidFill>
                <a:latin typeface="Arial"/>
                <a:ea typeface="Arial"/>
                <a:cs typeface="Arial"/>
                <a:sym typeface="Arial"/>
              </a:rPr>
              <a:t>UBC UDL Fellows Program </a:t>
            </a:r>
            <a:r>
              <a:rPr lang="en" sz="2000" u="sng">
                <a:solidFill>
                  <a:schemeClr val="hlink"/>
                </a:solidFill>
                <a:latin typeface="Arial"/>
                <a:ea typeface="Arial"/>
                <a:cs typeface="Arial"/>
                <a:sym typeface="Arial"/>
                <a:hlinkClick r:id="rId5"/>
              </a:rPr>
              <a:t>https://tlef.ubc.ca/application/special-call/universal-design-for-learning-fellows-program/</a:t>
            </a:r>
            <a:endParaRPr sz="2000">
              <a:solidFill>
                <a:srgbClr val="002040"/>
              </a:solidFill>
              <a:latin typeface="Arial"/>
              <a:ea typeface="Arial"/>
              <a:cs typeface="Arial"/>
              <a:sym typeface="Arial"/>
            </a:endParaRPr>
          </a:p>
          <a:p>
            <a:pPr marL="342900" lvl="0" indent="-215900" algn="l" rtl="0">
              <a:lnSpc>
                <a:spcPct val="130000"/>
              </a:lnSpc>
              <a:spcBef>
                <a:spcPts val="0"/>
              </a:spcBef>
              <a:spcAft>
                <a:spcPts val="0"/>
              </a:spcAft>
              <a:buClr>
                <a:schemeClr val="dk1"/>
              </a:buClr>
              <a:buSzPct val="100000"/>
              <a:buFont typeface="Arial"/>
              <a:buNone/>
            </a:pPr>
            <a:endParaRPr sz="2000">
              <a:solidFill>
                <a:srgbClr val="002040"/>
              </a:solidFill>
              <a:latin typeface="Arial"/>
              <a:ea typeface="Arial"/>
              <a:cs typeface="Arial"/>
              <a:sym typeface="Arial"/>
            </a:endParaRPr>
          </a:p>
          <a:p>
            <a:pPr marL="342900" lvl="0" indent="-215900" algn="l" rtl="0">
              <a:lnSpc>
                <a:spcPct val="130000"/>
              </a:lnSpc>
              <a:spcBef>
                <a:spcPts val="0"/>
              </a:spcBef>
              <a:spcAft>
                <a:spcPts val="0"/>
              </a:spcAft>
              <a:buClr>
                <a:schemeClr val="dk1"/>
              </a:buClr>
              <a:buSzPct val="100000"/>
              <a:buFont typeface="Arial"/>
              <a:buNone/>
            </a:pPr>
            <a:endParaRPr sz="2000" i="0">
              <a:solidFill>
                <a:srgbClr val="002040"/>
              </a:solidFill>
              <a:latin typeface="Arial"/>
              <a:ea typeface="Arial"/>
              <a:cs typeface="Arial"/>
              <a:sym typeface="Arial"/>
            </a:endParaRPr>
          </a:p>
          <a:p>
            <a:pPr marL="342900" lvl="0" indent="-215900" algn="l" rtl="0">
              <a:lnSpc>
                <a:spcPct val="130000"/>
              </a:lnSpc>
              <a:spcBef>
                <a:spcPts val="0"/>
              </a:spcBef>
              <a:spcAft>
                <a:spcPts val="0"/>
              </a:spcAft>
              <a:buClr>
                <a:schemeClr val="dk1"/>
              </a:buClr>
              <a:buSzPct val="100000"/>
              <a:buFont typeface="Arial"/>
              <a:buNone/>
            </a:pPr>
            <a:endParaRPr sz="2000" i="0">
              <a:solidFill>
                <a:srgbClr val="002040"/>
              </a:solidFill>
              <a:latin typeface="Arial"/>
              <a:ea typeface="Arial"/>
              <a:cs typeface="Arial"/>
              <a:sym typeface="Arial"/>
            </a:endParaRPr>
          </a:p>
          <a:p>
            <a:pPr marL="0" lvl="0" indent="0" algn="l" rtl="0">
              <a:lnSpc>
                <a:spcPct val="130000"/>
              </a:lnSpc>
              <a:spcBef>
                <a:spcPts val="0"/>
              </a:spcBef>
              <a:spcAft>
                <a:spcPts val="0"/>
              </a:spcAft>
              <a:buClr>
                <a:schemeClr val="dk1"/>
              </a:buClr>
              <a:buSzPct val="100000"/>
              <a:buFont typeface="Arial"/>
              <a:buNone/>
            </a:pPr>
            <a:endParaRPr/>
          </a:p>
        </p:txBody>
      </p:sp>
      <p:sp>
        <p:nvSpPr>
          <p:cNvPr id="241" name="Google Shape;241;p35"/>
          <p:cNvSpPr txBox="1">
            <a:spLocks noGrp="1"/>
          </p:cNvSpPr>
          <p:nvPr>
            <p:ph type="title"/>
          </p:nvPr>
        </p:nvSpPr>
        <p:spPr>
          <a:xfrm>
            <a:off x="438954" y="236901"/>
            <a:ext cx="7661438" cy="467499"/>
          </a:xfrm>
          <a:prstGeom prst="rect">
            <a:avLst/>
          </a:prstGeom>
          <a:noFill/>
          <a:ln>
            <a:noFill/>
          </a:ln>
        </p:spPr>
        <p:txBody>
          <a:bodyPr spcFirstLastPara="1" wrap="square" lIns="0" tIns="0" rIns="0" bIns="0" anchor="ctr" anchorCtr="0">
            <a:normAutofit/>
          </a:bodyPr>
          <a:lstStyle/>
          <a:p>
            <a:pPr marL="0" lvl="0" indent="0" algn="l" rtl="0">
              <a:lnSpc>
                <a:spcPct val="75000"/>
              </a:lnSpc>
              <a:spcBef>
                <a:spcPts val="0"/>
              </a:spcBef>
              <a:spcAft>
                <a:spcPts val="0"/>
              </a:spcAft>
              <a:buNone/>
            </a:pPr>
            <a:r>
              <a:rPr lang="en" sz="2800"/>
              <a:t>Resources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365586" y="953096"/>
            <a:ext cx="5574566" cy="744737"/>
          </a:xfrm>
          <a:prstGeom prst="rect">
            <a:avLst/>
          </a:prstGeom>
          <a:noFill/>
          <a:ln>
            <a:noFill/>
          </a:ln>
        </p:spPr>
        <p:txBody>
          <a:bodyPr spcFirstLastPara="1" wrap="square" lIns="0" tIns="0" rIns="0" bIns="0" anchor="t" anchorCtr="0">
            <a:normAutofit/>
          </a:bodyPr>
          <a:lstStyle/>
          <a:p>
            <a:pPr marL="0" lvl="0" indent="0" algn="l" rtl="0">
              <a:lnSpc>
                <a:spcPct val="121428"/>
              </a:lnSpc>
              <a:spcBef>
                <a:spcPts val="0"/>
              </a:spcBef>
              <a:spcAft>
                <a:spcPts val="0"/>
              </a:spcAft>
              <a:buNone/>
            </a:pPr>
            <a:r>
              <a:rPr lang="en">
                <a:solidFill>
                  <a:srgbClr val="00B0F0"/>
                </a:solidFill>
              </a:rPr>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0" y="869400"/>
            <a:ext cx="5438700" cy="1919400"/>
          </a:xfrm>
          <a:prstGeom prst="rect">
            <a:avLst/>
          </a:prstGeom>
          <a:noFill/>
          <a:ln>
            <a:noFill/>
          </a:ln>
        </p:spPr>
        <p:txBody>
          <a:bodyPr spcFirstLastPara="1" wrap="square" lIns="0" tIns="0" rIns="0" bIns="0" anchor="t" anchorCtr="0">
            <a:normAutofit fontScale="90000"/>
          </a:bodyPr>
          <a:lstStyle/>
          <a:p>
            <a:pPr marL="0" lvl="0" indent="0" algn="ctr" rtl="0">
              <a:lnSpc>
                <a:spcPct val="108571"/>
              </a:lnSpc>
              <a:spcBef>
                <a:spcPts val="0"/>
              </a:spcBef>
              <a:spcAft>
                <a:spcPts val="0"/>
              </a:spcAft>
              <a:buNone/>
            </a:pPr>
            <a:r>
              <a:rPr lang="en"/>
              <a:t>Thank You!</a:t>
            </a:r>
            <a:br>
              <a:rPr lang="en"/>
            </a:br>
            <a:endParaRPr/>
          </a:p>
          <a:p>
            <a:pPr marL="0" lvl="0" indent="0" algn="ctr" rtl="0">
              <a:lnSpc>
                <a:spcPct val="108571"/>
              </a:lnSpc>
              <a:spcBef>
                <a:spcPts val="0"/>
              </a:spcBef>
              <a:spcAft>
                <a:spcPts val="0"/>
              </a:spcAft>
              <a:buNone/>
            </a:pPr>
            <a:r>
              <a:rPr lang="en" sz="1922" u="sng">
                <a:hlinkClick r:id="rId3"/>
              </a:rPr>
              <a:t>Afsaneh.sharif@ubc.ca</a:t>
            </a:r>
            <a:endParaRPr sz="1922"/>
          </a:p>
          <a:p>
            <a:pPr marL="0" lvl="0" indent="0" algn="ctr" rtl="0">
              <a:lnSpc>
                <a:spcPct val="108571"/>
              </a:lnSpc>
              <a:spcBef>
                <a:spcPts val="0"/>
              </a:spcBef>
              <a:spcAft>
                <a:spcPts val="0"/>
              </a:spcAft>
              <a:buNone/>
            </a:pPr>
            <a:r>
              <a:rPr lang="en" sz="1922" u="sng">
                <a:hlinkClick r:id="rId4"/>
              </a:rPr>
              <a:t>Natasha.Boskic@ubc.ca</a:t>
            </a:r>
            <a:endParaRPr sz="1922"/>
          </a:p>
          <a:p>
            <a:pPr marL="0" lvl="0" indent="0" algn="ctr" rtl="0">
              <a:lnSpc>
                <a:spcPct val="108571"/>
              </a:lnSpc>
              <a:spcBef>
                <a:spcPts val="0"/>
              </a:spcBef>
              <a:spcAft>
                <a:spcPts val="0"/>
              </a:spcAft>
              <a:buNone/>
            </a:pPr>
            <a:r>
              <a:rPr lang="en" sz="1922" u="sng">
                <a:hlinkClick r:id="rId5"/>
              </a:rPr>
              <a:t>AC.Deger@ubc.ca</a:t>
            </a:r>
            <a:endParaRPr sz="1922"/>
          </a:p>
          <a:p>
            <a:pPr marL="0" lvl="0" indent="0" algn="ctr" rtl="0">
              <a:lnSpc>
                <a:spcPct val="108571"/>
              </a:lnSpc>
              <a:spcBef>
                <a:spcPts val="0"/>
              </a:spcBef>
              <a:spcAft>
                <a:spcPts val="0"/>
              </a:spcAft>
              <a:buNone/>
            </a:pPr>
            <a:endParaRPr sz="1700"/>
          </a:p>
          <a:p>
            <a:pPr marL="0" lvl="0" indent="0" algn="ctr" rtl="0">
              <a:lnSpc>
                <a:spcPct val="108571"/>
              </a:lnSpc>
              <a:spcBef>
                <a:spcPts val="0"/>
              </a:spcBef>
              <a:spcAft>
                <a:spcPts val="0"/>
              </a:spcAft>
              <a:buNone/>
            </a:pP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body" idx="1"/>
          </p:nvPr>
        </p:nvSpPr>
        <p:spPr>
          <a:xfrm>
            <a:off x="1350575" y="3010350"/>
            <a:ext cx="6195300" cy="1270800"/>
          </a:xfrm>
          <a:prstGeom prst="rect">
            <a:avLst/>
          </a:prstGeom>
          <a:noFill/>
          <a:ln>
            <a:noFill/>
          </a:ln>
        </p:spPr>
        <p:txBody>
          <a:bodyPr spcFirstLastPara="1" wrap="square" lIns="0" tIns="0" rIns="0" bIns="0" anchor="t" anchorCtr="0">
            <a:normAutofit fontScale="25000" lnSpcReduction="20000"/>
          </a:bodyPr>
          <a:lstStyle/>
          <a:p>
            <a:pPr marL="0" lvl="0" indent="0" algn="ctr" rtl="0">
              <a:lnSpc>
                <a:spcPct val="130000"/>
              </a:lnSpc>
              <a:spcBef>
                <a:spcPts val="0"/>
              </a:spcBef>
              <a:spcAft>
                <a:spcPts val="0"/>
              </a:spcAft>
              <a:buClr>
                <a:srgbClr val="0C2344"/>
              </a:buClr>
              <a:buSzPct val="27777"/>
              <a:buNone/>
            </a:pPr>
            <a:r>
              <a:rPr lang="en" sz="7200" b="1" i="0" u="none" strike="noStrike">
                <a:solidFill>
                  <a:srgbClr val="0C2344"/>
                </a:solidFill>
              </a:rPr>
              <a:t>University of British Columbia (UBC) Point Grey Campus (Vancouver, Canada)</a:t>
            </a:r>
            <a:r>
              <a:rPr lang="en" sz="7200" b="0" i="0">
                <a:solidFill>
                  <a:srgbClr val="0C2344"/>
                </a:solidFill>
              </a:rPr>
              <a:t>​</a:t>
            </a:r>
            <a:br>
              <a:rPr lang="en" sz="7200" b="0" i="0">
                <a:solidFill>
                  <a:srgbClr val="0C2344"/>
                </a:solidFill>
              </a:rPr>
            </a:br>
            <a:r>
              <a:rPr lang="en" sz="7200" b="0" i="0" u="none" strike="noStrike">
                <a:solidFill>
                  <a:srgbClr val="424242"/>
                </a:solidFill>
              </a:rPr>
              <a:t>located on the traditional, ancestral, and unceded territory of the xwməθkwəy̓əm</a:t>
            </a:r>
            <a:endParaRPr sz="7200" b="0" i="0" u="none" strike="noStrike">
              <a:solidFill>
                <a:srgbClr val="424242"/>
              </a:solidFill>
            </a:endParaRPr>
          </a:p>
          <a:p>
            <a:pPr marL="0" lvl="0" indent="0" algn="ctr" rtl="0">
              <a:lnSpc>
                <a:spcPct val="130000"/>
              </a:lnSpc>
              <a:spcBef>
                <a:spcPts val="0"/>
              </a:spcBef>
              <a:spcAft>
                <a:spcPts val="0"/>
              </a:spcAft>
              <a:buClr>
                <a:srgbClr val="424242"/>
              </a:buClr>
              <a:buSzPct val="27777"/>
              <a:buNone/>
            </a:pPr>
            <a:r>
              <a:rPr lang="en" sz="7200" b="0" i="0" u="none" strike="noStrike">
                <a:solidFill>
                  <a:srgbClr val="424242"/>
                </a:solidFill>
              </a:rPr>
              <a:t> (Musqueam) People.</a:t>
            </a:r>
            <a:r>
              <a:rPr lang="en" sz="7200" b="0" i="0">
                <a:solidFill>
                  <a:srgbClr val="424242"/>
                </a:solidFill>
              </a:rPr>
              <a:t>​</a:t>
            </a:r>
            <a:endParaRPr sz="7200" b="0" i="0">
              <a:solidFill>
                <a:srgbClr val="002040"/>
              </a:solidFill>
            </a:endParaRPr>
          </a:p>
          <a:p>
            <a:pPr marL="0" lvl="0" indent="0" algn="ctr" rtl="0">
              <a:lnSpc>
                <a:spcPct val="130000"/>
              </a:lnSpc>
              <a:spcBef>
                <a:spcPts val="0"/>
              </a:spcBef>
              <a:spcAft>
                <a:spcPts val="0"/>
              </a:spcAft>
              <a:buClr>
                <a:srgbClr val="002040"/>
              </a:buClr>
              <a:buSzPts val="500"/>
              <a:buNone/>
            </a:pPr>
            <a:r>
              <a:rPr lang="en" sz="9600" b="0" i="0">
                <a:solidFill>
                  <a:srgbClr val="002040"/>
                </a:solidFill>
              </a:rPr>
              <a:t>​</a:t>
            </a:r>
            <a:br>
              <a:rPr lang="en" sz="2000" b="0" i="0">
                <a:solidFill>
                  <a:srgbClr val="002040"/>
                </a:solidFill>
              </a:rPr>
            </a:br>
            <a:endParaRPr sz="2000" b="0" i="0">
              <a:solidFill>
                <a:srgbClr val="002040"/>
              </a:solidFill>
            </a:endParaRPr>
          </a:p>
          <a:p>
            <a:pPr marL="0" lvl="0" indent="0" algn="ctr" rtl="0">
              <a:lnSpc>
                <a:spcPct val="130000"/>
              </a:lnSpc>
              <a:spcBef>
                <a:spcPts val="0"/>
              </a:spcBef>
              <a:spcAft>
                <a:spcPts val="0"/>
              </a:spcAft>
              <a:buClr>
                <a:schemeClr val="dk1"/>
              </a:buClr>
              <a:buSzPct val="100000"/>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p:txBody>
      </p:sp>
      <p:sp>
        <p:nvSpPr>
          <p:cNvPr id="120" name="Google Shape;120;p21"/>
          <p:cNvSpPr txBox="1">
            <a:spLocks noGrp="1"/>
          </p:cNvSpPr>
          <p:nvPr>
            <p:ph type="title"/>
          </p:nvPr>
        </p:nvSpPr>
        <p:spPr>
          <a:xfrm>
            <a:off x="226172" y="281959"/>
            <a:ext cx="7661400" cy="467400"/>
          </a:xfrm>
          <a:prstGeom prst="rect">
            <a:avLst/>
          </a:prstGeom>
          <a:noFill/>
          <a:ln>
            <a:noFill/>
          </a:ln>
        </p:spPr>
        <p:txBody>
          <a:bodyPr spcFirstLastPara="1" wrap="square" lIns="0" tIns="0" rIns="0" bIns="0" anchor="ctr" anchorCtr="0">
            <a:normAutofit fontScale="90000"/>
          </a:bodyPr>
          <a:lstStyle/>
          <a:p>
            <a:pPr marL="0" lvl="0" indent="0" algn="ctr" rtl="0">
              <a:lnSpc>
                <a:spcPct val="75000"/>
              </a:lnSpc>
              <a:spcBef>
                <a:spcPts val="0"/>
              </a:spcBef>
              <a:spcAft>
                <a:spcPts val="0"/>
              </a:spcAft>
              <a:buNone/>
            </a:pPr>
            <a:r>
              <a:rPr lang="en" sz="2800">
                <a:solidFill>
                  <a:srgbClr val="0077C8"/>
                </a:solidFill>
              </a:rPr>
              <a:t>Land Acknowledgment</a:t>
            </a:r>
            <a:br>
              <a:rPr lang="en">
                <a:solidFill>
                  <a:srgbClr val="0077C8"/>
                </a:solidFill>
              </a:rPr>
            </a:br>
            <a:endParaRPr/>
          </a:p>
        </p:txBody>
      </p:sp>
      <p:pic>
        <p:nvPicPr>
          <p:cNvPr id="121" name="Google Shape;121;p21" descr="A photo showing the aerial view over Point Grey campus. "/>
          <p:cNvPicPr preferRelativeResize="0"/>
          <p:nvPr/>
        </p:nvPicPr>
        <p:blipFill rotWithShape="1">
          <a:blip r:embed="rId3">
            <a:alphaModFix/>
          </a:blip>
          <a:srcRect/>
          <a:stretch/>
        </p:blipFill>
        <p:spPr>
          <a:xfrm>
            <a:off x="1350563" y="927500"/>
            <a:ext cx="5831276" cy="190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1168750" y="3010350"/>
            <a:ext cx="6377100" cy="1270800"/>
          </a:xfrm>
          <a:prstGeom prst="rect">
            <a:avLst/>
          </a:prstGeom>
          <a:noFill/>
          <a:ln>
            <a:noFill/>
          </a:ln>
        </p:spPr>
        <p:txBody>
          <a:bodyPr spcFirstLastPara="1" wrap="square" lIns="0" tIns="0" rIns="0" bIns="0" anchor="t" anchorCtr="0">
            <a:normAutofit fontScale="25000" lnSpcReduction="20000"/>
          </a:bodyPr>
          <a:lstStyle/>
          <a:p>
            <a:pPr marL="0" lvl="0" indent="0" algn="ctr" rtl="0">
              <a:lnSpc>
                <a:spcPct val="130000"/>
              </a:lnSpc>
              <a:spcBef>
                <a:spcPts val="0"/>
              </a:spcBef>
              <a:spcAft>
                <a:spcPts val="0"/>
              </a:spcAft>
              <a:buClr>
                <a:srgbClr val="424242"/>
              </a:buClr>
              <a:buSzPct val="27777"/>
              <a:buNone/>
            </a:pPr>
            <a:r>
              <a:rPr lang="en" sz="7200">
                <a:solidFill>
                  <a:srgbClr val="0C2344"/>
                </a:solidFill>
              </a:rPr>
              <a:t>We are presenting in a region that overlaps with the unceded traditional and ancestral First Nations territories of the Musqueam, Katzie, Semiahmoo, Tsawwassen, Qayqayt and Kwikwetlem, and with the lands of the Kwantlen First Nation.</a:t>
            </a:r>
            <a:endParaRPr sz="7200" b="0" i="0">
              <a:solidFill>
                <a:srgbClr val="002040"/>
              </a:solidFill>
            </a:endParaRPr>
          </a:p>
          <a:p>
            <a:pPr marL="0" lvl="0" indent="0" algn="ctr" rtl="0">
              <a:lnSpc>
                <a:spcPct val="130000"/>
              </a:lnSpc>
              <a:spcBef>
                <a:spcPts val="0"/>
              </a:spcBef>
              <a:spcAft>
                <a:spcPts val="0"/>
              </a:spcAft>
              <a:buClr>
                <a:srgbClr val="002040"/>
              </a:buClr>
              <a:buSzPts val="500"/>
              <a:buNone/>
            </a:pPr>
            <a:r>
              <a:rPr lang="en" sz="9600" b="0" i="0">
                <a:solidFill>
                  <a:srgbClr val="002040"/>
                </a:solidFill>
              </a:rPr>
              <a:t>​</a:t>
            </a:r>
            <a:br>
              <a:rPr lang="en" sz="2000" b="0" i="0">
                <a:solidFill>
                  <a:srgbClr val="002040"/>
                </a:solidFill>
              </a:rPr>
            </a:br>
            <a:endParaRPr sz="2000" b="0" i="0">
              <a:solidFill>
                <a:srgbClr val="002040"/>
              </a:solidFill>
            </a:endParaRPr>
          </a:p>
          <a:p>
            <a:pPr marL="0" lvl="0" indent="0" algn="ctr" rtl="0">
              <a:lnSpc>
                <a:spcPct val="130000"/>
              </a:lnSpc>
              <a:spcBef>
                <a:spcPts val="0"/>
              </a:spcBef>
              <a:spcAft>
                <a:spcPts val="0"/>
              </a:spcAft>
              <a:buClr>
                <a:schemeClr val="dk1"/>
              </a:buClr>
              <a:buSzPct val="100000"/>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p:txBody>
      </p:sp>
      <p:sp>
        <p:nvSpPr>
          <p:cNvPr id="128" name="Google Shape;128;p22"/>
          <p:cNvSpPr txBox="1">
            <a:spLocks noGrp="1"/>
          </p:cNvSpPr>
          <p:nvPr>
            <p:ph type="title"/>
          </p:nvPr>
        </p:nvSpPr>
        <p:spPr>
          <a:xfrm>
            <a:off x="226172" y="281959"/>
            <a:ext cx="7661400" cy="467400"/>
          </a:xfrm>
          <a:prstGeom prst="rect">
            <a:avLst/>
          </a:prstGeom>
          <a:noFill/>
          <a:ln>
            <a:noFill/>
          </a:ln>
        </p:spPr>
        <p:txBody>
          <a:bodyPr spcFirstLastPara="1" wrap="square" lIns="0" tIns="0" rIns="0" bIns="0" anchor="ctr" anchorCtr="0">
            <a:normAutofit fontScale="90000"/>
          </a:bodyPr>
          <a:lstStyle/>
          <a:p>
            <a:pPr marL="0" lvl="0" indent="0" algn="ctr" rtl="0">
              <a:lnSpc>
                <a:spcPct val="75000"/>
              </a:lnSpc>
              <a:spcBef>
                <a:spcPts val="0"/>
              </a:spcBef>
              <a:spcAft>
                <a:spcPts val="0"/>
              </a:spcAft>
              <a:buNone/>
            </a:pPr>
            <a:r>
              <a:rPr lang="en" sz="2800">
                <a:solidFill>
                  <a:srgbClr val="0077C8"/>
                </a:solidFill>
              </a:rPr>
              <a:t>KPU Land Acknowledgment</a:t>
            </a:r>
            <a:br>
              <a:rPr lang="en">
                <a:solidFill>
                  <a:srgbClr val="0077C8"/>
                </a:solidFill>
              </a:rPr>
            </a:br>
            <a:endParaRPr/>
          </a:p>
        </p:txBody>
      </p:sp>
      <p:pic>
        <p:nvPicPr>
          <p:cNvPr id="129" name="Google Shape;129;p22"/>
          <p:cNvPicPr preferRelativeResize="0"/>
          <p:nvPr/>
        </p:nvPicPr>
        <p:blipFill>
          <a:blip r:embed="rId3">
            <a:alphaModFix/>
          </a:blip>
          <a:stretch>
            <a:fillRect/>
          </a:stretch>
        </p:blipFill>
        <p:spPr>
          <a:xfrm>
            <a:off x="1233675" y="749349"/>
            <a:ext cx="5514125" cy="209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body" idx="1"/>
          </p:nvPr>
        </p:nvSpPr>
        <p:spPr>
          <a:xfrm>
            <a:off x="251520" y="1328700"/>
            <a:ext cx="7661400" cy="3072900"/>
          </a:xfrm>
          <a:prstGeom prst="rect">
            <a:avLst/>
          </a:prstGeom>
          <a:noFill/>
          <a:ln>
            <a:noFill/>
          </a:ln>
        </p:spPr>
        <p:txBody>
          <a:bodyPr spcFirstLastPara="1" wrap="square" lIns="0" tIns="0" rIns="0" bIns="0" anchor="t" anchorCtr="0">
            <a:normAutofit fontScale="55000" lnSpcReduction="20000"/>
          </a:bodyPr>
          <a:lstStyle/>
          <a:p>
            <a:pPr marL="1242899" lvl="3" indent="-334644" algn="l" rtl="0">
              <a:lnSpc>
                <a:spcPct val="130000"/>
              </a:lnSpc>
              <a:spcBef>
                <a:spcPts val="0"/>
              </a:spcBef>
              <a:spcAft>
                <a:spcPts val="0"/>
              </a:spcAft>
              <a:buClr>
                <a:schemeClr val="dk1"/>
              </a:buClr>
              <a:buSzPct val="100000"/>
              <a:buChar char="•"/>
            </a:pPr>
            <a:r>
              <a:rPr lang="en" sz="3400"/>
              <a:t>What is Universal Design For Learning Fellows Program at UBC?</a:t>
            </a:r>
            <a:br>
              <a:rPr lang="en" sz="3400"/>
            </a:br>
            <a:endParaRPr sz="3400"/>
          </a:p>
          <a:p>
            <a:pPr marL="1242899" lvl="3" indent="-334644" algn="l" rtl="0">
              <a:lnSpc>
                <a:spcPct val="130000"/>
              </a:lnSpc>
              <a:spcBef>
                <a:spcPts val="0"/>
              </a:spcBef>
              <a:spcAft>
                <a:spcPts val="0"/>
              </a:spcAft>
              <a:buClr>
                <a:schemeClr val="dk1"/>
              </a:buClr>
              <a:buSzPct val="100000"/>
              <a:buChar char="•"/>
            </a:pPr>
            <a:r>
              <a:rPr lang="en" sz="3400"/>
              <a:t>Why is it important?</a:t>
            </a:r>
            <a:br>
              <a:rPr lang="en" sz="3400"/>
            </a:br>
            <a:endParaRPr sz="3400"/>
          </a:p>
          <a:p>
            <a:pPr marL="1242899" lvl="3" indent="-285750" algn="l" rtl="0">
              <a:lnSpc>
                <a:spcPct val="130000"/>
              </a:lnSpc>
              <a:spcBef>
                <a:spcPts val="0"/>
              </a:spcBef>
              <a:spcAft>
                <a:spcPts val="0"/>
              </a:spcAft>
              <a:buClr>
                <a:schemeClr val="dk1"/>
              </a:buClr>
              <a:buSzPct val="58823"/>
              <a:buChar char="•"/>
            </a:pPr>
            <a:r>
              <a:rPr lang="en" sz="3400"/>
              <a:t>How we are developing and delivering the program?</a:t>
            </a:r>
            <a:br>
              <a:rPr lang="en" sz="2000"/>
            </a:br>
            <a:endParaRPr sz="2000"/>
          </a:p>
          <a:p>
            <a:pPr marL="899999" lvl="0" indent="0" algn="l" rtl="0">
              <a:lnSpc>
                <a:spcPct val="130000"/>
              </a:lnSpc>
              <a:spcBef>
                <a:spcPts val="0"/>
              </a:spcBef>
              <a:spcAft>
                <a:spcPts val="0"/>
              </a:spcAft>
              <a:buNone/>
            </a:pPr>
            <a:endParaRPr/>
          </a:p>
          <a:p>
            <a:pPr marL="342900" lvl="0" indent="-215900" algn="l" rtl="0">
              <a:lnSpc>
                <a:spcPct val="130000"/>
              </a:lnSpc>
              <a:spcBef>
                <a:spcPts val="0"/>
              </a:spcBef>
              <a:spcAft>
                <a:spcPts val="0"/>
              </a:spcAft>
              <a:buClr>
                <a:schemeClr val="dk1"/>
              </a:buClr>
              <a:buSzPct val="100000"/>
              <a:buFont typeface="Arial"/>
              <a:buNone/>
            </a:pPr>
            <a:endParaRPr sz="2000"/>
          </a:p>
          <a:p>
            <a:pPr marL="0" lvl="0" indent="0" algn="ctr" rtl="0">
              <a:lnSpc>
                <a:spcPct val="130000"/>
              </a:lnSpc>
              <a:spcBef>
                <a:spcPts val="0"/>
              </a:spcBef>
              <a:spcAft>
                <a:spcPts val="0"/>
              </a:spcAft>
              <a:buClr>
                <a:schemeClr val="dk1"/>
              </a:buClr>
              <a:buSzPct val="100000"/>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a:p>
            <a:pPr marL="0" lvl="0" indent="0" algn="l" rtl="0">
              <a:lnSpc>
                <a:spcPct val="130000"/>
              </a:lnSpc>
              <a:spcBef>
                <a:spcPts val="0"/>
              </a:spcBef>
              <a:spcAft>
                <a:spcPts val="0"/>
              </a:spcAft>
              <a:buClr>
                <a:schemeClr val="dk1"/>
              </a:buClr>
              <a:buSzPct val="100000"/>
              <a:buFont typeface="Arial"/>
              <a:buNone/>
            </a:pPr>
            <a:endParaRPr/>
          </a:p>
        </p:txBody>
      </p:sp>
      <p:sp>
        <p:nvSpPr>
          <p:cNvPr id="136" name="Google Shape;136;p23"/>
          <p:cNvSpPr txBox="1">
            <a:spLocks noGrp="1"/>
          </p:cNvSpPr>
          <p:nvPr>
            <p:ph type="title"/>
          </p:nvPr>
        </p:nvSpPr>
        <p:spPr>
          <a:xfrm>
            <a:off x="251520" y="411510"/>
            <a:ext cx="7661400" cy="467400"/>
          </a:xfrm>
          <a:prstGeom prst="rect">
            <a:avLst/>
          </a:prstGeom>
          <a:noFill/>
          <a:ln>
            <a:noFill/>
          </a:ln>
        </p:spPr>
        <p:txBody>
          <a:bodyPr spcFirstLastPara="1" wrap="square" lIns="0" tIns="0" rIns="0" bIns="0" anchor="ctr" anchorCtr="0">
            <a:normAutofit fontScale="90000"/>
          </a:bodyPr>
          <a:lstStyle/>
          <a:p>
            <a:pPr marL="0" lvl="0" indent="0" algn="ctr" rtl="0">
              <a:lnSpc>
                <a:spcPct val="75000"/>
              </a:lnSpc>
              <a:spcBef>
                <a:spcPts val="0"/>
              </a:spcBef>
              <a:spcAft>
                <a:spcPts val="0"/>
              </a:spcAft>
              <a:buNone/>
            </a:pPr>
            <a:r>
              <a:rPr lang="en" sz="2800">
                <a:solidFill>
                  <a:srgbClr val="0077C8"/>
                </a:solidFill>
              </a:rPr>
              <a:t>Today’s Session</a:t>
            </a:r>
            <a:br>
              <a:rPr lang="en">
                <a:solidFill>
                  <a:srgbClr val="0077C8"/>
                </a:solidFill>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0" y="0"/>
            <a:ext cx="9144000" cy="1828800"/>
          </a:xfrm>
          <a:prstGeom prst="rect">
            <a:avLst/>
          </a:prstGeom>
          <a:noFill/>
          <a:ln>
            <a:noFill/>
          </a:ln>
        </p:spPr>
      </p:pic>
      <p:sp>
        <p:nvSpPr>
          <p:cNvPr id="142" name="Google Shape;142;p24"/>
          <p:cNvSpPr txBox="1">
            <a:spLocks noGrp="1"/>
          </p:cNvSpPr>
          <p:nvPr>
            <p:ph type="body" idx="1"/>
          </p:nvPr>
        </p:nvSpPr>
        <p:spPr>
          <a:xfrm>
            <a:off x="2003550" y="2788300"/>
            <a:ext cx="5136900" cy="988200"/>
          </a:xfrm>
          <a:prstGeom prst="rect">
            <a:avLst/>
          </a:prstGeom>
          <a:noFill/>
          <a:ln>
            <a:noFill/>
          </a:ln>
        </p:spPr>
        <p:txBody>
          <a:bodyPr spcFirstLastPara="1" wrap="square" lIns="0" tIns="0" rIns="0" bIns="0" anchor="t" anchorCtr="0">
            <a:normAutofit/>
          </a:bodyPr>
          <a:lstStyle/>
          <a:p>
            <a:pPr marL="0" lvl="0" indent="0" algn="ctr" rtl="0">
              <a:lnSpc>
                <a:spcPct val="130000"/>
              </a:lnSpc>
              <a:spcBef>
                <a:spcPts val="0"/>
              </a:spcBef>
              <a:spcAft>
                <a:spcPts val="0"/>
              </a:spcAft>
              <a:buClr>
                <a:schemeClr val="lt1"/>
              </a:buClr>
              <a:buSzPts val="3000"/>
              <a:buNone/>
            </a:pPr>
            <a:r>
              <a:rPr lang="en" sz="3000" b="1">
                <a:solidFill>
                  <a:schemeClr val="lt1"/>
                </a:solidFill>
              </a:rPr>
              <a:t>UDL Fellows Program</a:t>
            </a:r>
            <a:endParaRPr sz="3000" b="1">
              <a:solidFill>
                <a:schemeClr val="lt1"/>
              </a:solidFill>
            </a:endParaRPr>
          </a:p>
        </p:txBody>
      </p:sp>
      <p:sp>
        <p:nvSpPr>
          <p:cNvPr id="143" name="Google Shape;143;p24"/>
          <p:cNvSpPr txBox="1">
            <a:spLocks noGrp="1"/>
          </p:cNvSpPr>
          <p:nvPr>
            <p:ph type="body" idx="1"/>
          </p:nvPr>
        </p:nvSpPr>
        <p:spPr>
          <a:xfrm>
            <a:off x="5588600" y="496500"/>
            <a:ext cx="3913200" cy="835800"/>
          </a:xfrm>
          <a:prstGeom prst="rect">
            <a:avLst/>
          </a:prstGeom>
          <a:noFill/>
          <a:ln>
            <a:noFill/>
          </a:ln>
        </p:spPr>
        <p:txBody>
          <a:bodyPr spcFirstLastPara="1" wrap="square" lIns="0" tIns="0" rIns="0" bIns="0" anchor="t" anchorCtr="0">
            <a:normAutofit/>
          </a:bodyPr>
          <a:lstStyle/>
          <a:p>
            <a:pPr marL="0" lvl="0" indent="0" algn="ctr" rtl="0">
              <a:lnSpc>
                <a:spcPct val="130000"/>
              </a:lnSpc>
              <a:spcBef>
                <a:spcPts val="0"/>
              </a:spcBef>
              <a:spcAft>
                <a:spcPts val="0"/>
              </a:spcAft>
              <a:buClr>
                <a:schemeClr val="lt1"/>
              </a:buClr>
              <a:buSzPts val="3000"/>
              <a:buNone/>
            </a:pPr>
            <a:r>
              <a:rPr lang="en" sz="3000" b="1">
                <a:solidFill>
                  <a:schemeClr val="lt1"/>
                </a:solidFill>
              </a:rPr>
              <a:t>What?</a:t>
            </a:r>
            <a:endParaRPr sz="3000"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body" idx="1"/>
          </p:nvPr>
        </p:nvSpPr>
        <p:spPr>
          <a:xfrm>
            <a:off x="0" y="848925"/>
            <a:ext cx="8100300" cy="4045200"/>
          </a:xfrm>
          <a:prstGeom prst="rect">
            <a:avLst/>
          </a:prstGeom>
          <a:noFill/>
          <a:ln>
            <a:noFill/>
          </a:ln>
        </p:spPr>
        <p:txBody>
          <a:bodyPr spcFirstLastPara="1" wrap="square" lIns="0" tIns="0" rIns="0" bIns="0" anchor="t" anchorCtr="0">
            <a:noAutofit/>
          </a:bodyPr>
          <a:lstStyle/>
          <a:p>
            <a:pPr marL="285750" lvl="0" indent="-273050" algn="l" rtl="0">
              <a:lnSpc>
                <a:spcPct val="130000"/>
              </a:lnSpc>
              <a:spcBef>
                <a:spcPts val="0"/>
              </a:spcBef>
              <a:spcAft>
                <a:spcPts val="0"/>
              </a:spcAft>
              <a:buClr>
                <a:schemeClr val="dk1"/>
              </a:buClr>
              <a:buSzPts val="1800"/>
              <a:buFont typeface="Arial"/>
              <a:buChar char="•"/>
            </a:pPr>
            <a:r>
              <a:rPr lang="en" sz="1800"/>
              <a:t>Originated from two collaborative initiatives’ recommendations:</a:t>
            </a:r>
            <a:endParaRPr sz="1800"/>
          </a:p>
          <a:p>
            <a:pPr marL="540000" lvl="2" indent="-199049" algn="l" rtl="0">
              <a:lnSpc>
                <a:spcPct val="130000"/>
              </a:lnSpc>
              <a:spcBef>
                <a:spcPts val="0"/>
              </a:spcBef>
              <a:spcAft>
                <a:spcPts val="0"/>
              </a:spcAft>
              <a:buSzPts val="1800"/>
              <a:buChar char="•"/>
            </a:pPr>
            <a:r>
              <a:rPr lang="en" sz="1800"/>
              <a:t>Provincial Level: </a:t>
            </a:r>
            <a:r>
              <a:rPr lang="en" sz="1800" u="sng">
                <a:solidFill>
                  <a:srgbClr val="0D5DDF"/>
                </a:solidFill>
                <a:hlinkClick r:id="rId3">
                  <a:extLst>
                    <a:ext uri="{A12FA001-AC4F-418D-AE19-62706E023703}">
                      <ahyp:hlinkClr xmlns:ahyp="http://schemas.microsoft.com/office/drawing/2018/hyperlinkcolor" val="tx"/>
                    </a:ext>
                  </a:extLst>
                </a:hlinkClick>
              </a:rPr>
              <a:t>British</a:t>
            </a:r>
            <a:r>
              <a:rPr lang="en" sz="1800" u="sng">
                <a:solidFill>
                  <a:srgbClr val="0D5DDF"/>
                </a:solidFill>
                <a:hlinkClick r:id="rId3">
                  <a:extLst>
                    <a:ext uri="{A12FA001-AC4F-418D-AE19-62706E023703}">
                      <ahyp:hlinkClr xmlns:ahyp="http://schemas.microsoft.com/office/drawing/2018/hyperlinkcolor" val="tx"/>
                    </a:ext>
                  </a:extLst>
                </a:hlinkClick>
              </a:rPr>
              <a:t> Columbia Digital Learning Strategy</a:t>
            </a:r>
            <a:endParaRPr sz="1800">
              <a:solidFill>
                <a:srgbClr val="0D5DDF"/>
              </a:solidFill>
            </a:endParaRPr>
          </a:p>
          <a:p>
            <a:pPr marL="540000" lvl="2" indent="-199049" algn="l" rtl="0">
              <a:lnSpc>
                <a:spcPct val="130000"/>
              </a:lnSpc>
              <a:spcBef>
                <a:spcPts val="0"/>
              </a:spcBef>
              <a:spcAft>
                <a:spcPts val="0"/>
              </a:spcAft>
              <a:buSzPts val="1800"/>
              <a:buChar char="•"/>
            </a:pPr>
            <a:r>
              <a:rPr lang="en" sz="1800"/>
              <a:t>Institutional Level: </a:t>
            </a:r>
            <a:r>
              <a:rPr lang="en" sz="1800" u="sng">
                <a:solidFill>
                  <a:srgbClr val="0D5DDF"/>
                </a:solidFill>
                <a:hlinkClick r:id="rId4">
                  <a:extLst>
                    <a:ext uri="{A12FA001-AC4F-418D-AE19-62706E023703}">
                      <ahyp:hlinkClr xmlns:ahyp="http://schemas.microsoft.com/office/drawing/2018/hyperlinkcolor" val="tx"/>
                    </a:ext>
                  </a:extLst>
                </a:hlinkClick>
              </a:rPr>
              <a:t>University of </a:t>
            </a:r>
            <a:r>
              <a:rPr lang="en" sz="1800" u="sng">
                <a:solidFill>
                  <a:srgbClr val="0D5DDF"/>
                </a:solidFill>
                <a:hlinkClick r:id="rId4">
                  <a:extLst>
                    <a:ext uri="{A12FA001-AC4F-418D-AE19-62706E023703}">
                      <ahyp:hlinkClr xmlns:ahyp="http://schemas.microsoft.com/office/drawing/2018/hyperlinkcolor" val="tx"/>
                    </a:ext>
                  </a:extLst>
                </a:hlinkClick>
              </a:rPr>
              <a:t>British</a:t>
            </a:r>
            <a:r>
              <a:rPr lang="en" sz="1800" u="sng">
                <a:solidFill>
                  <a:srgbClr val="0D5DDF"/>
                </a:solidFill>
                <a:hlinkClick r:id="rId4">
                  <a:extLst>
                    <a:ext uri="{A12FA001-AC4F-418D-AE19-62706E023703}">
                      <ahyp:hlinkClr xmlns:ahyp="http://schemas.microsoft.com/office/drawing/2018/hyperlinkcolor" val="tx"/>
                    </a:ext>
                  </a:extLst>
                </a:hlinkClick>
              </a:rPr>
              <a:t> Columbia’s Beyond Covid Report</a:t>
            </a:r>
            <a:br>
              <a:rPr lang="en" sz="1800" u="sng">
                <a:solidFill>
                  <a:srgbClr val="0D5DDF"/>
                </a:solidFill>
                <a:hlinkClick r:id="rId4">
                  <a:extLst>
                    <a:ext uri="{A12FA001-AC4F-418D-AE19-62706E023703}">
                      <ahyp:hlinkClr xmlns:ahyp="http://schemas.microsoft.com/office/drawing/2018/hyperlinkcolor" val="tx"/>
                    </a:ext>
                  </a:extLst>
                </a:hlinkClick>
              </a:rPr>
            </a:br>
            <a:endParaRPr sz="1800">
              <a:solidFill>
                <a:srgbClr val="0D5DDF"/>
              </a:solidFill>
            </a:endParaRPr>
          </a:p>
          <a:p>
            <a:pPr marL="285750" lvl="0" indent="-273050" algn="l" rtl="0">
              <a:lnSpc>
                <a:spcPct val="130000"/>
              </a:lnSpc>
              <a:spcBef>
                <a:spcPts val="0"/>
              </a:spcBef>
              <a:spcAft>
                <a:spcPts val="0"/>
              </a:spcAft>
              <a:buClr>
                <a:schemeClr val="dk1"/>
              </a:buClr>
              <a:buSzPts val="1800"/>
              <a:buFont typeface="Arial"/>
              <a:buChar char="•"/>
            </a:pPr>
            <a:r>
              <a:rPr lang="en" sz="1800"/>
              <a:t>Supported and funded by the Provost and Vice-President Academic office to build capacity and awareness across campus.</a:t>
            </a:r>
            <a:endParaRPr sz="1800"/>
          </a:p>
          <a:p>
            <a:pPr marL="0" lvl="0" indent="0" algn="l" rtl="0">
              <a:lnSpc>
                <a:spcPct val="130000"/>
              </a:lnSpc>
              <a:spcBef>
                <a:spcPts val="0"/>
              </a:spcBef>
              <a:spcAft>
                <a:spcPts val="0"/>
              </a:spcAft>
              <a:buNone/>
            </a:pPr>
            <a:endParaRPr sz="1800"/>
          </a:p>
          <a:p>
            <a:pPr marL="285750" lvl="0" indent="-273050" algn="l" rtl="0">
              <a:lnSpc>
                <a:spcPct val="130000"/>
              </a:lnSpc>
              <a:spcBef>
                <a:spcPts val="0"/>
              </a:spcBef>
              <a:spcAft>
                <a:spcPts val="0"/>
              </a:spcAft>
              <a:buClr>
                <a:srgbClr val="172935"/>
              </a:buClr>
              <a:buSzPts val="1800"/>
              <a:buFont typeface="Arial"/>
              <a:buChar char="•"/>
            </a:pPr>
            <a:r>
              <a:rPr lang="en" sz="1800">
                <a:solidFill>
                  <a:srgbClr val="172935"/>
                </a:solidFill>
              </a:rPr>
              <a:t>Nominated teams: </a:t>
            </a:r>
            <a:r>
              <a:rPr lang="en" sz="1800" b="0" i="0" u="none" strike="noStrike">
                <a:solidFill>
                  <a:srgbClr val="172935"/>
                </a:solidFill>
              </a:rPr>
              <a:t>16 teams across 11 Faculties + Vantage College</a:t>
            </a:r>
            <a:r>
              <a:rPr lang="en" sz="1800" b="0" i="0">
                <a:solidFill>
                  <a:srgbClr val="172935"/>
                </a:solidFill>
              </a:rPr>
              <a:t>​</a:t>
            </a:r>
            <a:endParaRPr sz="1800" b="0" i="0">
              <a:solidFill>
                <a:srgbClr val="002040"/>
              </a:solidFill>
            </a:endParaRPr>
          </a:p>
          <a:p>
            <a:pPr marL="540000" lvl="2" indent="-167299" algn="l" rtl="0">
              <a:lnSpc>
                <a:spcPct val="130000"/>
              </a:lnSpc>
              <a:spcBef>
                <a:spcPts val="0"/>
              </a:spcBef>
              <a:spcAft>
                <a:spcPts val="0"/>
              </a:spcAft>
              <a:buClr>
                <a:srgbClr val="172935"/>
              </a:buClr>
              <a:buSzPts val="1800"/>
              <a:buChar char="•"/>
            </a:pPr>
            <a:r>
              <a:rPr lang="en" sz="1800" b="1">
                <a:solidFill>
                  <a:srgbClr val="172935"/>
                </a:solidFill>
              </a:rPr>
              <a:t> </a:t>
            </a:r>
            <a:r>
              <a:rPr lang="en" sz="1800">
                <a:solidFill>
                  <a:srgbClr val="172935"/>
                </a:solidFill>
              </a:rPr>
              <a:t>21 </a:t>
            </a:r>
            <a:r>
              <a:rPr lang="en" sz="1800" b="0" i="0" u="none" strike="noStrike">
                <a:solidFill>
                  <a:srgbClr val="172935"/>
                </a:solidFill>
              </a:rPr>
              <a:t>courses identified with a diversity of learning contexts</a:t>
            </a:r>
            <a:endParaRPr sz="1800"/>
          </a:p>
          <a:p>
            <a:pPr marL="540000" lvl="2" indent="-167299" algn="l" rtl="0">
              <a:lnSpc>
                <a:spcPct val="130000"/>
              </a:lnSpc>
              <a:spcBef>
                <a:spcPts val="0"/>
              </a:spcBef>
              <a:spcAft>
                <a:spcPts val="0"/>
              </a:spcAft>
              <a:buClr>
                <a:srgbClr val="172935"/>
              </a:buClr>
              <a:buSzPts val="1800"/>
              <a:buChar char="•"/>
            </a:pPr>
            <a:r>
              <a:rPr lang="en" sz="1800" b="0" i="0" u="none" strike="noStrike">
                <a:solidFill>
                  <a:srgbClr val="172935"/>
                </a:solidFill>
              </a:rPr>
              <a:t>Projects identified by teams have the potential to impact approximately 5500 UBC students over the next year Winter Term1/Winter Term 2</a:t>
            </a:r>
            <a:endParaRPr sz="1800" b="0" i="0">
              <a:solidFill>
                <a:srgbClr val="002040"/>
              </a:solidFill>
            </a:endParaRPr>
          </a:p>
          <a:p>
            <a:pPr marL="285750" lvl="0" indent="-190500" algn="l" rtl="0">
              <a:lnSpc>
                <a:spcPct val="130000"/>
              </a:lnSpc>
              <a:spcBef>
                <a:spcPts val="0"/>
              </a:spcBef>
              <a:spcAft>
                <a:spcPts val="0"/>
              </a:spcAft>
              <a:buClr>
                <a:schemeClr val="dk1"/>
              </a:buClr>
              <a:buSzPts val="1500"/>
              <a:buFont typeface="Arial"/>
              <a:buNone/>
            </a:pPr>
            <a:endParaRPr sz="1800"/>
          </a:p>
          <a:p>
            <a:pPr marL="0" lvl="0" indent="0" algn="l" rtl="0">
              <a:lnSpc>
                <a:spcPct val="130000"/>
              </a:lnSpc>
              <a:spcBef>
                <a:spcPts val="0"/>
              </a:spcBef>
              <a:spcAft>
                <a:spcPts val="0"/>
              </a:spcAft>
              <a:buClr>
                <a:schemeClr val="dk1"/>
              </a:buClr>
              <a:buSzPts val="1500"/>
              <a:buFont typeface="Arial"/>
              <a:buNone/>
            </a:pPr>
            <a:endParaRPr sz="1800"/>
          </a:p>
          <a:p>
            <a:pPr marL="0" lvl="0" indent="0" algn="l" rtl="0">
              <a:lnSpc>
                <a:spcPct val="130000"/>
              </a:lnSpc>
              <a:spcBef>
                <a:spcPts val="0"/>
              </a:spcBef>
              <a:spcAft>
                <a:spcPts val="0"/>
              </a:spcAft>
              <a:buClr>
                <a:schemeClr val="dk1"/>
              </a:buClr>
              <a:buSzPts val="1500"/>
              <a:buFont typeface="Arial"/>
              <a:buNone/>
            </a:pPr>
            <a:endParaRPr sz="1800"/>
          </a:p>
          <a:p>
            <a:pPr marL="0" lvl="0" indent="0" algn="l" rtl="0">
              <a:lnSpc>
                <a:spcPct val="130000"/>
              </a:lnSpc>
              <a:spcBef>
                <a:spcPts val="0"/>
              </a:spcBef>
              <a:spcAft>
                <a:spcPts val="0"/>
              </a:spcAft>
              <a:buClr>
                <a:schemeClr val="dk1"/>
              </a:buClr>
              <a:buSzPts val="1500"/>
              <a:buFont typeface="Arial"/>
              <a:buNone/>
            </a:pPr>
            <a:endParaRPr sz="1800"/>
          </a:p>
        </p:txBody>
      </p:sp>
      <p:sp>
        <p:nvSpPr>
          <p:cNvPr id="150" name="Google Shape;150;p25"/>
          <p:cNvSpPr txBox="1">
            <a:spLocks noGrp="1"/>
          </p:cNvSpPr>
          <p:nvPr>
            <p:ph type="title"/>
          </p:nvPr>
        </p:nvSpPr>
        <p:spPr>
          <a:xfrm>
            <a:off x="438954" y="236901"/>
            <a:ext cx="7661400" cy="467400"/>
          </a:xfrm>
          <a:prstGeom prst="rect">
            <a:avLst/>
          </a:prstGeom>
          <a:noFill/>
          <a:ln>
            <a:noFill/>
          </a:ln>
        </p:spPr>
        <p:txBody>
          <a:bodyPr spcFirstLastPara="1" wrap="square" lIns="0" tIns="0" rIns="0" bIns="0" anchor="ctr" anchorCtr="0">
            <a:normAutofit/>
          </a:bodyPr>
          <a:lstStyle/>
          <a:p>
            <a:pPr marL="0" lvl="0" indent="0" algn="l" rtl="0">
              <a:lnSpc>
                <a:spcPct val="75000"/>
              </a:lnSpc>
              <a:spcBef>
                <a:spcPts val="0"/>
              </a:spcBef>
              <a:spcAft>
                <a:spcPts val="0"/>
              </a:spcAft>
              <a:buNone/>
            </a:pPr>
            <a:r>
              <a:rPr lang="en" sz="2800"/>
              <a:t>UDL Fellows program at UBC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1727684" y="411510"/>
            <a:ext cx="5688632" cy="467499"/>
          </a:xfrm>
          <a:prstGeom prst="rect">
            <a:avLst/>
          </a:prstGeom>
          <a:noFill/>
          <a:ln>
            <a:noFill/>
          </a:ln>
        </p:spPr>
        <p:txBody>
          <a:bodyPr spcFirstLastPara="1" wrap="square" lIns="0" tIns="0" rIns="0" bIns="0" anchor="ctr" anchorCtr="0">
            <a:normAutofit fontScale="90000"/>
          </a:bodyPr>
          <a:lstStyle/>
          <a:p>
            <a:pPr marL="0" lvl="0" indent="0" algn="l" rtl="0">
              <a:lnSpc>
                <a:spcPct val="75000"/>
              </a:lnSpc>
              <a:spcBef>
                <a:spcPts val="0"/>
              </a:spcBef>
              <a:spcAft>
                <a:spcPts val="0"/>
              </a:spcAft>
              <a:buNone/>
            </a:pPr>
            <a:r>
              <a:rPr lang="en" sz="2800" b="1" i="0" u="none" strike="noStrike">
                <a:latin typeface="Arial"/>
                <a:ea typeface="Arial"/>
                <a:cs typeface="Arial"/>
                <a:sym typeface="Arial"/>
              </a:rPr>
              <a:t>UDL Fellows Learning Activities</a:t>
            </a:r>
            <a:br>
              <a:rPr lang="en">
                <a:solidFill>
                  <a:srgbClr val="0077C8"/>
                </a:solidFill>
              </a:rPr>
            </a:br>
            <a:endParaRPr/>
          </a:p>
        </p:txBody>
      </p:sp>
      <p:pic>
        <p:nvPicPr>
          <p:cNvPr id="156" name="Google Shape;156;p26" descr="UDL Fellows Overview&#10;Development phase (October 2022 to April 2023) November forming the planing Team and First Meeting, December forming Working Groups, January Nomination deadline from Faculties identifying a course team&#10;February -April: development of the UDL training sessions/materials&#10;Delivery Phase: May to August 2023: the nominated team take part in the UDL training and activities&#10;Implementation Phase (Sep 2023 to January 2024)&#10;Implemtation of idl approaches in targeted courses by project teams&#10;January and beyond: evaluation and sharing of program outputs"/>
          <p:cNvPicPr preferRelativeResize="0"/>
          <p:nvPr/>
        </p:nvPicPr>
        <p:blipFill rotWithShape="1">
          <a:blip r:embed="rId3">
            <a:alphaModFix/>
          </a:blip>
          <a:srcRect/>
          <a:stretch/>
        </p:blipFill>
        <p:spPr>
          <a:xfrm>
            <a:off x="0" y="1141350"/>
            <a:ext cx="9018574" cy="377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167275" y="848925"/>
            <a:ext cx="7933200" cy="4045200"/>
          </a:xfrm>
          <a:prstGeom prst="rect">
            <a:avLst/>
          </a:prstGeom>
          <a:noFill/>
          <a:ln>
            <a:noFill/>
          </a:ln>
        </p:spPr>
        <p:txBody>
          <a:bodyPr spcFirstLastPara="1" wrap="square" lIns="0" tIns="0" rIns="0" bIns="0" anchor="t" anchorCtr="0">
            <a:normAutofit fontScale="85000" lnSpcReduction="10000"/>
          </a:bodyPr>
          <a:lstStyle/>
          <a:p>
            <a:pPr marL="285750" lvl="0" indent="-266700" algn="l" rtl="0">
              <a:lnSpc>
                <a:spcPct val="130000"/>
              </a:lnSpc>
              <a:spcBef>
                <a:spcPts val="0"/>
              </a:spcBef>
              <a:spcAft>
                <a:spcPts val="0"/>
              </a:spcAft>
              <a:buClr>
                <a:srgbClr val="172935"/>
              </a:buClr>
              <a:buSzPct val="100000"/>
              <a:buFont typeface="Arial"/>
              <a:buChar char="•"/>
            </a:pPr>
            <a:r>
              <a:rPr lang="en" sz="2000" b="1" i="0" u="none" strike="noStrike">
                <a:solidFill>
                  <a:srgbClr val="172935"/>
                </a:solidFill>
                <a:latin typeface="Arial"/>
                <a:ea typeface="Arial"/>
                <a:cs typeface="Arial"/>
                <a:sym typeface="Arial"/>
              </a:rPr>
              <a:t>Identify </a:t>
            </a:r>
            <a:r>
              <a:rPr lang="en" sz="2000" b="0" i="0" u="none" strike="noStrike">
                <a:solidFill>
                  <a:srgbClr val="172935"/>
                </a:solidFill>
                <a:latin typeface="Arial"/>
                <a:ea typeface="Arial"/>
                <a:cs typeface="Arial"/>
                <a:sym typeface="Arial"/>
              </a:rPr>
              <a:t>and address systemic barriers to equitable learning opportunities, to create and sustain equitable and inclusive campuses (supporting </a:t>
            </a:r>
            <a:r>
              <a:rPr lang="en" sz="2000" b="0" i="1" u="none" strike="noStrike">
                <a:solidFill>
                  <a:srgbClr val="172935"/>
                </a:solidFill>
                <a:latin typeface="Arial"/>
                <a:ea typeface="Arial"/>
                <a:cs typeface="Arial"/>
                <a:sym typeface="Arial"/>
              </a:rPr>
              <a:t>UBC Strategic Plan Strategy 4: Inclusive Excellence</a:t>
            </a:r>
            <a:r>
              <a:rPr lang="en" sz="2000" b="0" i="0" u="none" strike="noStrike">
                <a:solidFill>
                  <a:srgbClr val="172935"/>
                </a:solidFill>
                <a:latin typeface="Arial"/>
                <a:ea typeface="Arial"/>
                <a:cs typeface="Arial"/>
                <a:sym typeface="Arial"/>
              </a:rPr>
              <a:t> and enhancing the accessibility of physical and virtual spaces for students, staff, and faculty)</a:t>
            </a:r>
            <a:r>
              <a:rPr lang="en" sz="2000" b="0" i="0">
                <a:solidFill>
                  <a:srgbClr val="172935"/>
                </a:solidFill>
                <a:latin typeface="Arial"/>
                <a:ea typeface="Arial"/>
                <a:cs typeface="Arial"/>
                <a:sym typeface="Arial"/>
              </a:rPr>
              <a:t>​</a:t>
            </a:r>
            <a:endParaRPr sz="2000" b="0" i="0">
              <a:solidFill>
                <a:srgbClr val="002040"/>
              </a:solidFill>
              <a:latin typeface="Arial"/>
              <a:ea typeface="Arial"/>
              <a:cs typeface="Arial"/>
              <a:sym typeface="Arial"/>
            </a:endParaRPr>
          </a:p>
          <a:p>
            <a:pPr marL="285750" lvl="0" indent="-266700" algn="l" rtl="0">
              <a:lnSpc>
                <a:spcPct val="130000"/>
              </a:lnSpc>
              <a:spcBef>
                <a:spcPts val="0"/>
              </a:spcBef>
              <a:spcAft>
                <a:spcPts val="0"/>
              </a:spcAft>
              <a:buClr>
                <a:srgbClr val="172935"/>
              </a:buClr>
              <a:buSzPct val="100000"/>
              <a:buFont typeface="Arial"/>
              <a:buChar char="•"/>
            </a:pPr>
            <a:r>
              <a:rPr lang="en" sz="2000" b="1" i="0" u="none" strike="noStrike">
                <a:solidFill>
                  <a:srgbClr val="172935"/>
                </a:solidFill>
                <a:latin typeface="Arial"/>
                <a:ea typeface="Arial"/>
                <a:cs typeface="Arial"/>
                <a:sym typeface="Arial"/>
              </a:rPr>
              <a:t>Improve </a:t>
            </a:r>
            <a:r>
              <a:rPr lang="en" sz="2000" b="0" i="0" u="none" strike="noStrike">
                <a:solidFill>
                  <a:srgbClr val="172935"/>
                </a:solidFill>
                <a:latin typeface="Arial"/>
                <a:ea typeface="Arial"/>
                <a:cs typeface="Arial"/>
                <a:sym typeface="Arial"/>
              </a:rPr>
              <a:t>access and inclusion in on-campus, online and hybrid teaching and learning environments with a focus on barriers for students with disabilities or other accommodations</a:t>
            </a:r>
            <a:r>
              <a:rPr lang="en" sz="2000" b="0" i="0">
                <a:solidFill>
                  <a:srgbClr val="172935"/>
                </a:solidFill>
                <a:latin typeface="Arial"/>
                <a:ea typeface="Arial"/>
                <a:cs typeface="Arial"/>
                <a:sym typeface="Arial"/>
              </a:rPr>
              <a:t>​</a:t>
            </a:r>
            <a:endParaRPr sz="2000" b="0" i="0">
              <a:solidFill>
                <a:srgbClr val="002040"/>
              </a:solidFill>
              <a:latin typeface="Arial"/>
              <a:ea typeface="Arial"/>
              <a:cs typeface="Arial"/>
              <a:sym typeface="Arial"/>
            </a:endParaRPr>
          </a:p>
          <a:p>
            <a:pPr marL="285750" lvl="0" indent="-266700" algn="l" rtl="0">
              <a:lnSpc>
                <a:spcPct val="130000"/>
              </a:lnSpc>
              <a:spcBef>
                <a:spcPts val="0"/>
              </a:spcBef>
              <a:spcAft>
                <a:spcPts val="0"/>
              </a:spcAft>
              <a:buClr>
                <a:srgbClr val="172935"/>
              </a:buClr>
              <a:buSzPct val="100000"/>
              <a:buFont typeface="Arial"/>
              <a:buChar char="•"/>
            </a:pPr>
            <a:r>
              <a:rPr lang="en" sz="2000" b="1" i="0" u="none" strike="noStrike">
                <a:solidFill>
                  <a:srgbClr val="172935"/>
                </a:solidFill>
                <a:latin typeface="Arial"/>
                <a:ea typeface="Arial"/>
                <a:cs typeface="Arial"/>
                <a:sym typeface="Arial"/>
              </a:rPr>
              <a:t>Develop </a:t>
            </a:r>
            <a:r>
              <a:rPr lang="en" sz="2000" b="0" i="0" u="none" strike="noStrike">
                <a:solidFill>
                  <a:srgbClr val="172935"/>
                </a:solidFill>
                <a:latin typeface="Arial"/>
                <a:ea typeface="Arial"/>
                <a:cs typeface="Arial"/>
                <a:sym typeface="Arial"/>
              </a:rPr>
              <a:t>a network of practitioners with expertise in applying UDL approaches in the design and delivery of courses across a range of disciplines and who will promote awareness of UDL amongst faculty and staff across UBC</a:t>
            </a:r>
            <a:r>
              <a:rPr lang="en" sz="2000" b="0" i="0">
                <a:solidFill>
                  <a:srgbClr val="172935"/>
                </a:solidFill>
                <a:latin typeface="Arial"/>
                <a:ea typeface="Arial"/>
                <a:cs typeface="Arial"/>
                <a:sym typeface="Arial"/>
              </a:rPr>
              <a:t>​</a:t>
            </a:r>
            <a:endParaRPr sz="2000" b="0" i="0">
              <a:solidFill>
                <a:srgbClr val="002040"/>
              </a:solidFill>
              <a:latin typeface="Arial"/>
              <a:ea typeface="Arial"/>
              <a:cs typeface="Arial"/>
              <a:sym typeface="Arial"/>
            </a:endParaRPr>
          </a:p>
          <a:p>
            <a:pPr marL="285750" lvl="0" indent="-266700" algn="l" rtl="0">
              <a:lnSpc>
                <a:spcPct val="130000"/>
              </a:lnSpc>
              <a:spcBef>
                <a:spcPts val="0"/>
              </a:spcBef>
              <a:spcAft>
                <a:spcPts val="0"/>
              </a:spcAft>
              <a:buClr>
                <a:srgbClr val="172935"/>
              </a:buClr>
              <a:buSzPct val="100000"/>
              <a:buFont typeface="Arial"/>
              <a:buChar char="•"/>
            </a:pPr>
            <a:r>
              <a:rPr lang="en" sz="2000" b="1" i="0" u="none" strike="noStrike">
                <a:solidFill>
                  <a:srgbClr val="172935"/>
                </a:solidFill>
                <a:latin typeface="Arial"/>
                <a:ea typeface="Arial"/>
                <a:cs typeface="Arial"/>
                <a:sym typeface="Arial"/>
              </a:rPr>
              <a:t>Develop </a:t>
            </a:r>
            <a:r>
              <a:rPr lang="en" sz="2000" b="0" i="0" u="none" strike="noStrike">
                <a:solidFill>
                  <a:srgbClr val="172935"/>
                </a:solidFill>
                <a:latin typeface="Arial"/>
                <a:ea typeface="Arial"/>
                <a:cs typeface="Arial"/>
                <a:sym typeface="Arial"/>
              </a:rPr>
              <a:t>a range of strategies and resources to help increase support for accessibility in UBC courses and on its campuses</a:t>
            </a:r>
            <a:endParaRPr sz="2000" b="0" i="0">
              <a:solidFill>
                <a:srgbClr val="002040"/>
              </a:solidFill>
              <a:latin typeface="Arial"/>
              <a:ea typeface="Arial"/>
              <a:cs typeface="Arial"/>
              <a:sym typeface="Arial"/>
            </a:endParaRPr>
          </a:p>
          <a:p>
            <a:pPr marL="0" lvl="0" indent="0" algn="l" rtl="0">
              <a:lnSpc>
                <a:spcPct val="130000"/>
              </a:lnSpc>
              <a:spcBef>
                <a:spcPts val="0"/>
              </a:spcBef>
              <a:spcAft>
                <a:spcPts val="0"/>
              </a:spcAft>
              <a:buClr>
                <a:schemeClr val="dk1"/>
              </a:buClr>
              <a:buSzPct val="100000"/>
              <a:buFont typeface="Arial"/>
              <a:buNone/>
            </a:pPr>
            <a:endParaRPr/>
          </a:p>
        </p:txBody>
      </p:sp>
      <p:sp>
        <p:nvSpPr>
          <p:cNvPr id="163" name="Google Shape;163;p27"/>
          <p:cNvSpPr txBox="1">
            <a:spLocks noGrp="1"/>
          </p:cNvSpPr>
          <p:nvPr>
            <p:ph type="title"/>
          </p:nvPr>
        </p:nvSpPr>
        <p:spPr>
          <a:xfrm>
            <a:off x="438954" y="236901"/>
            <a:ext cx="7661438" cy="467499"/>
          </a:xfrm>
          <a:prstGeom prst="rect">
            <a:avLst/>
          </a:prstGeom>
          <a:noFill/>
          <a:ln>
            <a:noFill/>
          </a:ln>
        </p:spPr>
        <p:txBody>
          <a:bodyPr spcFirstLastPara="1" wrap="square" lIns="0" tIns="0" rIns="0" bIns="0" anchor="ctr" anchorCtr="0">
            <a:normAutofit/>
          </a:bodyPr>
          <a:lstStyle/>
          <a:p>
            <a:pPr marL="0" lvl="0" indent="0" algn="l" rtl="0">
              <a:lnSpc>
                <a:spcPct val="75000"/>
              </a:lnSpc>
              <a:spcBef>
                <a:spcPts val="0"/>
              </a:spcBef>
              <a:spcAft>
                <a:spcPts val="0"/>
              </a:spcAft>
              <a:buNone/>
            </a:pPr>
            <a:r>
              <a:rPr lang="en" sz="2800"/>
              <a:t>UDL Fellows Program Goals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pic>
        <p:nvPicPr>
          <p:cNvPr id="168" name="Google Shape;168;p28"/>
          <p:cNvPicPr preferRelativeResize="0"/>
          <p:nvPr/>
        </p:nvPicPr>
        <p:blipFill>
          <a:blip r:embed="rId3">
            <a:alphaModFix/>
          </a:blip>
          <a:stretch>
            <a:fillRect/>
          </a:stretch>
        </p:blipFill>
        <p:spPr>
          <a:xfrm>
            <a:off x="0" y="0"/>
            <a:ext cx="9144000" cy="1828800"/>
          </a:xfrm>
          <a:prstGeom prst="rect">
            <a:avLst/>
          </a:prstGeom>
          <a:noFill/>
          <a:ln>
            <a:noFill/>
          </a:ln>
        </p:spPr>
      </p:pic>
      <p:sp>
        <p:nvSpPr>
          <p:cNvPr id="169" name="Google Shape;169;p28"/>
          <p:cNvSpPr txBox="1">
            <a:spLocks noGrp="1"/>
          </p:cNvSpPr>
          <p:nvPr>
            <p:ph type="body" idx="1"/>
          </p:nvPr>
        </p:nvSpPr>
        <p:spPr>
          <a:xfrm>
            <a:off x="2003550" y="2788300"/>
            <a:ext cx="5136900" cy="988200"/>
          </a:xfrm>
          <a:prstGeom prst="rect">
            <a:avLst/>
          </a:prstGeom>
          <a:noFill/>
          <a:ln>
            <a:noFill/>
          </a:ln>
        </p:spPr>
        <p:txBody>
          <a:bodyPr spcFirstLastPara="1" wrap="square" lIns="0" tIns="0" rIns="0" bIns="0" anchor="t" anchorCtr="0">
            <a:normAutofit/>
          </a:bodyPr>
          <a:lstStyle/>
          <a:p>
            <a:pPr marL="0" lvl="0" indent="0" algn="ctr" rtl="0">
              <a:lnSpc>
                <a:spcPct val="130000"/>
              </a:lnSpc>
              <a:spcBef>
                <a:spcPts val="0"/>
              </a:spcBef>
              <a:spcAft>
                <a:spcPts val="0"/>
              </a:spcAft>
              <a:buClr>
                <a:schemeClr val="lt1"/>
              </a:buClr>
              <a:buSzPts val="3000"/>
              <a:buNone/>
            </a:pPr>
            <a:r>
              <a:rPr lang="en" sz="3000" b="1">
                <a:solidFill>
                  <a:schemeClr val="lt1"/>
                </a:solidFill>
              </a:rPr>
              <a:t>UDL Fellows Program</a:t>
            </a:r>
            <a:endParaRPr sz="3000" b="1">
              <a:solidFill>
                <a:schemeClr val="lt1"/>
              </a:solidFill>
            </a:endParaRPr>
          </a:p>
        </p:txBody>
      </p:sp>
      <p:sp>
        <p:nvSpPr>
          <p:cNvPr id="170" name="Google Shape;170;p28"/>
          <p:cNvSpPr txBox="1">
            <a:spLocks noGrp="1"/>
          </p:cNvSpPr>
          <p:nvPr>
            <p:ph type="body" idx="1"/>
          </p:nvPr>
        </p:nvSpPr>
        <p:spPr>
          <a:xfrm>
            <a:off x="5588600" y="496500"/>
            <a:ext cx="3913200" cy="835800"/>
          </a:xfrm>
          <a:prstGeom prst="rect">
            <a:avLst/>
          </a:prstGeom>
          <a:noFill/>
          <a:ln>
            <a:noFill/>
          </a:ln>
        </p:spPr>
        <p:txBody>
          <a:bodyPr spcFirstLastPara="1" wrap="square" lIns="0" tIns="0" rIns="0" bIns="0" anchor="t" anchorCtr="0">
            <a:normAutofit/>
          </a:bodyPr>
          <a:lstStyle/>
          <a:p>
            <a:pPr marL="0" lvl="0" indent="0" algn="ctr" rtl="0">
              <a:lnSpc>
                <a:spcPct val="130000"/>
              </a:lnSpc>
              <a:spcBef>
                <a:spcPts val="0"/>
              </a:spcBef>
              <a:spcAft>
                <a:spcPts val="0"/>
              </a:spcAft>
              <a:buClr>
                <a:schemeClr val="lt1"/>
              </a:buClr>
              <a:buSzPts val="3000"/>
              <a:buNone/>
            </a:pPr>
            <a:r>
              <a:rPr lang="en" sz="3000" b="1">
                <a:solidFill>
                  <a:schemeClr val="lt1"/>
                </a:solidFill>
              </a:rPr>
              <a:t>Why?</a:t>
            </a:r>
            <a:endParaRPr sz="3000" b="1">
              <a:solidFill>
                <a:schemeClr val="lt1"/>
              </a:solidFill>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On-screen Show (16:9)</PresentationFormat>
  <Paragraphs>144</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Economica</vt:lpstr>
      <vt:lpstr>Noto Sans Symbols</vt:lpstr>
      <vt:lpstr>Arial</vt:lpstr>
      <vt:lpstr>Times New Roman</vt:lpstr>
      <vt:lpstr>Calibri</vt:lpstr>
      <vt:lpstr>Arial Black</vt:lpstr>
      <vt:lpstr>Noto Sans</vt:lpstr>
      <vt:lpstr>Open Sans</vt:lpstr>
      <vt:lpstr>Roboto</vt:lpstr>
      <vt:lpstr>Luxe</vt:lpstr>
      <vt:lpstr>ETUG 2023  Afsaneh Sharif, Natasha Boskic,  and AC Deger   University of British Columbia </vt:lpstr>
      <vt:lpstr>Land Acknowledgment </vt:lpstr>
      <vt:lpstr>KPU Land Acknowledgment </vt:lpstr>
      <vt:lpstr>Today’s Session </vt:lpstr>
      <vt:lpstr>PowerPoint Presentation</vt:lpstr>
      <vt:lpstr>UDL Fellows program at UBC</vt:lpstr>
      <vt:lpstr>UDL Fellows Learning Activities </vt:lpstr>
      <vt:lpstr>UDL Fellows Program Goals</vt:lpstr>
      <vt:lpstr>PowerPoint Presentation</vt:lpstr>
      <vt:lpstr>Accessibility versus Accommodations</vt:lpstr>
      <vt:lpstr>Accessibility is for Everyone </vt:lpstr>
      <vt:lpstr>PowerPoint Presentation</vt:lpstr>
      <vt:lpstr>PowerPoint Presentation</vt:lpstr>
      <vt:lpstr>Program Components and Activities</vt:lpstr>
      <vt:lpstr>Support Structure for the Program</vt:lpstr>
      <vt:lpstr>Resources</vt:lpstr>
      <vt:lpstr>Questions</vt:lpstr>
      <vt:lpstr>Thank You!  Afsaneh.sharif@ubc.ca Natasha.Boskic@ubc.ca AC.Deger@ubc.ca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ETUG 2023  Afsaneh Sharif, Natasha Boskic,  and AC Deger   University of British Columbia </dc:title>
  <cp:lastModifiedBy>Keith Webster</cp:lastModifiedBy>
  <cp:revision>1</cp:revision>
  <dcterms:modified xsi:type="dcterms:W3CDTF">2023-06-06T01:17:18Z</dcterms:modified>
</cp:coreProperties>
</file>