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Work Sans ExtraBold"/>
      <p:bold r:id="rId14"/>
      <p:boldItalic r:id="rId15"/>
    </p:embeddedFont>
    <p:embeddedFont>
      <p:font typeface="Work Sans"/>
      <p:regular r:id="rId16"/>
      <p:bold r:id="rId17"/>
      <p:italic r:id="rId18"/>
      <p:boldItalic r:id="rId19"/>
    </p:embeddedFont>
    <p:embeddedFont>
      <p:font typeface="Work Sans SemiBol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SemiBold-regular.fntdata"/><Relationship Id="rId11" Type="http://schemas.openxmlformats.org/officeDocument/2006/relationships/slide" Target="slides/slide6.xml"/><Relationship Id="rId22" Type="http://schemas.openxmlformats.org/officeDocument/2006/relationships/font" Target="fonts/WorkSansSemiBold-italic.fntdata"/><Relationship Id="rId10" Type="http://schemas.openxmlformats.org/officeDocument/2006/relationships/slide" Target="slides/slide5.xml"/><Relationship Id="rId21" Type="http://schemas.openxmlformats.org/officeDocument/2006/relationships/font" Target="fonts/WorkSans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WorkSa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WorkSansExtraBold-boldItalic.fntdata"/><Relationship Id="rId14" Type="http://schemas.openxmlformats.org/officeDocument/2006/relationships/font" Target="fonts/WorkSansExtraBold-bold.fntdata"/><Relationship Id="rId17" Type="http://schemas.openxmlformats.org/officeDocument/2006/relationships/font" Target="fonts/WorkSans-bold.fntdata"/><Relationship Id="rId16" Type="http://schemas.openxmlformats.org/officeDocument/2006/relationships/font" Target="fonts/Work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WorkSans-boldItalic.fntdata"/><Relationship Id="rId6" Type="http://schemas.openxmlformats.org/officeDocument/2006/relationships/slide" Target="slides/slide1.xml"/><Relationship Id="rId18" Type="http://schemas.openxmlformats.org/officeDocument/2006/relationships/font" Target="fonts/Work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abfd13e7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dabfd13e75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abfd13e7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dabfd13e7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abfd13e7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dabfd13e7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abfd13e7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dabfd13e75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abfd13e7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dabfd13e75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abfd13e7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dabfd13e75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10124775" y="-250"/>
            <a:ext cx="8163300" cy="10287000"/>
          </a:xfrm>
          <a:prstGeom prst="rect">
            <a:avLst/>
          </a:prstGeom>
          <a:solidFill>
            <a:srgbClr val="012F7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- Body Blue with Footer">
  <p:cSld name="TITLE_2_1_1_1_2_2_1_2_1_2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12463450" y="9326450"/>
            <a:ext cx="5058000" cy="65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r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2" type="subTitle"/>
          </p:nvPr>
        </p:nvSpPr>
        <p:spPr>
          <a:xfrm>
            <a:off x="900450" y="864950"/>
            <a:ext cx="140850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3" type="body"/>
          </p:nvPr>
        </p:nvSpPr>
        <p:spPr>
          <a:xfrm>
            <a:off x="900450" y="2257800"/>
            <a:ext cx="9793200" cy="587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 b="50354" l="0" r="63239" t="0"/>
          <a:stretch/>
        </p:blipFill>
        <p:spPr>
          <a:xfrm>
            <a:off x="14500575" y="3547500"/>
            <a:ext cx="4207900" cy="71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artyrock.aws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edium.com/@sjfakharian/the-ethical-agi-arms-race-anthropic-vs-openai-in-the-pursuit-of-safe-artificial-intelligence-64ab21a74131#:~:text=Unlike%20OpenAI's%20focus%20on%20capability,and%20a%20commitment%20to%20transparency.&amp;text=This%20is%20not%20merely%20a,the%20evolution%20of%20AI%20itself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partyrock.aws/u/sgpowell/z6mqQqyIS/TAD-The-Assignment-Dissecto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partyrock.aws/u/sgpowell/mi4e_Gvv_/The-AI-Resistant-Assignment-Companion-(AIRAC)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sgpowell@torontomu.ca" TargetMode="External"/><Relationship Id="rId4" Type="http://schemas.openxmlformats.org/officeDocument/2006/relationships/hyperlink" Target="https://www.linkedin.com/in/sgpowe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>
            <a:off x="1052450" y="4424150"/>
            <a:ext cx="0" cy="3599700"/>
          </a:xfrm>
          <a:prstGeom prst="straightConnector1">
            <a:avLst/>
          </a:prstGeom>
          <a:noFill/>
          <a:ln cap="rnd" cmpd="sng" w="228600">
            <a:solidFill>
              <a:srgbClr val="EEB02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6"/>
          <p:cNvCxnSpPr/>
          <p:nvPr/>
        </p:nvCxnSpPr>
        <p:spPr>
          <a:xfrm flipH="1" rot="10800000">
            <a:off x="1050050" y="981075"/>
            <a:ext cx="4800" cy="4044000"/>
          </a:xfrm>
          <a:prstGeom prst="straightConnector1">
            <a:avLst/>
          </a:prstGeom>
          <a:noFill/>
          <a:ln cap="rnd" cmpd="sng" w="228600">
            <a:solidFill>
              <a:srgbClr val="CAFD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hotograph of the Daphne Cockwell Centre Complex, they building which houses the Centre for Excellence in Learning and Teaching" id="102" name="Google Shape;102;p16"/>
          <p:cNvPicPr preferRelativeResize="0"/>
          <p:nvPr/>
        </p:nvPicPr>
        <p:blipFill rotWithShape="1">
          <a:blip r:embed="rId3">
            <a:alphaModFix/>
          </a:blip>
          <a:srcRect b="-800" l="41074" r="9474" t="800"/>
          <a:stretch/>
        </p:blipFill>
        <p:spPr>
          <a:xfrm>
            <a:off x="11505302" y="0"/>
            <a:ext cx="67826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1642350" y="1553325"/>
            <a:ext cx="92124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00">
                <a:latin typeface="Work Sans"/>
                <a:ea typeface="Work Sans"/>
                <a:cs typeface="Work Sans"/>
                <a:sym typeface="Work Sans"/>
              </a:rPr>
              <a:t>Assessing Assessments, PartyRock Style</a:t>
            </a:r>
            <a:endParaRPr b="1" sz="7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Work Sans"/>
                <a:ea typeface="Work Sans"/>
                <a:cs typeface="Work Sans"/>
                <a:sym typeface="Work Sans"/>
              </a:rPr>
              <a:t>No-code GenAI-powered apps</a:t>
            </a:r>
            <a:endParaRPr sz="39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075" y="9347400"/>
            <a:ext cx="3554698" cy="7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1642350" y="981075"/>
            <a:ext cx="89673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1">
                <a:solidFill>
                  <a:schemeClr val="dk1"/>
                </a:solidFill>
                <a:latin typeface="Work Sans ExtraBold"/>
                <a:ea typeface="Work Sans ExtraBold"/>
                <a:cs typeface="Work Sans ExtraBold"/>
                <a:sym typeface="Work Sans ExtraBold"/>
              </a:rPr>
              <a:t>ETUG 2024</a:t>
            </a:r>
            <a:endParaRPr sz="3300">
              <a:solidFill>
                <a:schemeClr val="dk1"/>
              </a:solidFill>
              <a:latin typeface="Work Sans ExtraBold"/>
              <a:ea typeface="Work Sans ExtraBold"/>
              <a:cs typeface="Work Sans ExtraBold"/>
              <a:sym typeface="Work Sans ExtraBold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3343125" y="1054500"/>
            <a:ext cx="3696300" cy="5267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3300000" dist="571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Sally Goldberg Powell</a:t>
            </a:r>
            <a:endParaRPr b="1" sz="2500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Instructional Technologist, Digital Learning</a:t>
            </a:r>
            <a:endParaRPr sz="2300">
              <a:solidFill>
                <a:schemeClr val="dk1"/>
              </a:solidFill>
            </a:endParaRPr>
          </a:p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chemeClr val="dk1"/>
                </a:solidFill>
              </a:rPr>
              <a:t>she/her</a:t>
            </a:r>
            <a:endParaRPr i="1" sz="2300">
              <a:solidFill>
                <a:schemeClr val="dk1"/>
              </a:solidFill>
            </a:endParaRPr>
          </a:p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chemeClr val="dk1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 b="37371" l="0" r="4825" t="218"/>
          <a:stretch/>
        </p:blipFill>
        <p:spPr>
          <a:xfrm>
            <a:off x="13480525" y="1159129"/>
            <a:ext cx="3421524" cy="336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806900" y="805850"/>
            <a:ext cx="1064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Work Sans"/>
                <a:ea typeface="Work Sans"/>
                <a:cs typeface="Work Sans"/>
                <a:sym typeface="Work Sans"/>
              </a:rPr>
              <a:t>GenAI and Assessments</a:t>
            </a:r>
            <a:endParaRPr sz="6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171525" y="2246025"/>
            <a:ext cx="9432600" cy="6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B022"/>
              </a:buClr>
              <a:buSzPts val="3600"/>
              <a:buFont typeface="Work Sans"/>
              <a:buChar char="●"/>
            </a:pP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first point of concern to surface after the release of ChatGPT</a:t>
            </a:r>
            <a:endParaRPr sz="3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EEB022"/>
              </a:buClr>
              <a:buSzPts val="3600"/>
              <a:buFont typeface="Work Sans"/>
              <a:buChar char="●"/>
            </a:pPr>
            <a:r>
              <a:rPr lang="en-US" sz="38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GenAI Teaching Partners program</a:t>
            </a: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working with instructors to mitigate, clarify and in some cases, integrate the use of GenAI in assessments.</a:t>
            </a:r>
            <a:endParaRPr sz="3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rgbClr val="EEB022"/>
              </a:buClr>
              <a:buSzPts val="3600"/>
              <a:buFont typeface="Work Sans"/>
              <a:buChar char="●"/>
            </a:pP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Looking for ways to utilise a GenAI tools in our work </a:t>
            </a:r>
            <a:r>
              <a:rPr i="1"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</a:t>
            </a: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demonstrate its capabilities to instructors</a:t>
            </a:r>
            <a:endParaRPr sz="3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3346" l="11209" r="11217" t="1032"/>
          <a:stretch/>
        </p:blipFill>
        <p:spPr>
          <a:xfrm>
            <a:off x="11941450" y="650525"/>
            <a:ext cx="5855700" cy="7217475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000000">
                <a:alpha val="50000"/>
              </a:srgbClr>
            </a:outerShdw>
          </a:effectLst>
        </p:spPr>
      </p:pic>
      <p:grpSp>
        <p:nvGrpSpPr>
          <p:cNvPr id="115" name="Google Shape;115;p17"/>
          <p:cNvGrpSpPr/>
          <p:nvPr/>
        </p:nvGrpSpPr>
        <p:grpSpPr>
          <a:xfrm>
            <a:off x="11941450" y="0"/>
            <a:ext cx="4800" cy="7042775"/>
            <a:chOff x="12123950" y="0"/>
            <a:chExt cx="4800" cy="7042775"/>
          </a:xfrm>
        </p:grpSpPr>
        <p:cxnSp>
          <p:nvCxnSpPr>
            <p:cNvPr id="116" name="Google Shape;116;p17"/>
            <p:cNvCxnSpPr/>
            <p:nvPr/>
          </p:nvCxnSpPr>
          <p:spPr>
            <a:xfrm rot="10800000">
              <a:off x="12126350" y="3443075"/>
              <a:ext cx="0" cy="3599700"/>
            </a:xfrm>
            <a:prstGeom prst="straightConnector1">
              <a:avLst/>
            </a:prstGeom>
            <a:noFill/>
            <a:ln cap="rnd" cmpd="sng" w="228600">
              <a:solidFill>
                <a:srgbClr val="EEB0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17"/>
            <p:cNvCxnSpPr/>
            <p:nvPr/>
          </p:nvCxnSpPr>
          <p:spPr>
            <a:xfrm flipH="1" rot="10800000">
              <a:off x="12123950" y="0"/>
              <a:ext cx="4800" cy="4044000"/>
            </a:xfrm>
            <a:prstGeom prst="straightConnector1">
              <a:avLst/>
            </a:prstGeom>
            <a:noFill/>
            <a:ln cap="rnd" cmpd="sng" w="228600">
              <a:solidFill>
                <a:srgbClr val="CAFD4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8" name="Google Shape;118;p17"/>
          <p:cNvSpPr txBox="1"/>
          <p:nvPr/>
        </p:nvSpPr>
        <p:spPr>
          <a:xfrm>
            <a:off x="11941450" y="7998025"/>
            <a:ext cx="5855700" cy="1479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Created with Titan Image Generator G1 through PartyRock using the prompt “a robot taking a written test”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838650" y="764575"/>
            <a:ext cx="87033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latin typeface="Work Sans"/>
                <a:ea typeface="Work Sans"/>
                <a:cs typeface="Work Sans"/>
                <a:sym typeface="Work Sans"/>
              </a:rPr>
              <a:t>Why PartyRock?</a:t>
            </a:r>
            <a:endParaRPr sz="87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partyrock.aws</a:t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063450" y="2893100"/>
            <a:ext cx="10320000" cy="6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B022"/>
              </a:buClr>
              <a:buSzPts val="3800"/>
              <a:buFont typeface="Work Sans"/>
              <a:buChar char="●"/>
            </a:pP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Free to use, share, and remix </a:t>
            </a:r>
            <a:endParaRPr sz="3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(unlike GPTs)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699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EEB022"/>
              </a:buClr>
              <a:buSzPts val="3800"/>
              <a:buFont typeface="Work Sans"/>
              <a:buChar char="●"/>
            </a:pP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AI-generated app</a:t>
            </a:r>
            <a:endParaRPr sz="3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but fully customizable and infinitely editable)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699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EEB022"/>
              </a:buClr>
              <a:buSzPts val="3800"/>
              <a:buFont typeface="Work Sans"/>
              <a:buChar char="●"/>
            </a:pP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Clear privacy statement </a:t>
            </a:r>
            <a:endParaRPr sz="3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(opt-out option!)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50165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EEB022"/>
              </a:buClr>
              <a:buSzPts val="4300"/>
              <a:buFont typeface="Work Sans"/>
              <a:buChar char="●"/>
            </a:pPr>
            <a:r>
              <a:rPr lang="en-US" sz="3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Uses Anthropic’s Claude </a:t>
            </a:r>
            <a:endParaRPr sz="3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(not available in Canada otherwise, </a:t>
            </a:r>
            <a:r>
              <a:rPr lang="en-US" sz="2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the time </a:t>
            </a:r>
            <a:r>
              <a:rPr lang="en-US" sz="2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)</a:t>
            </a:r>
            <a:endParaRPr sz="2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0" l="0" r="1806" t="0"/>
          <a:stretch/>
        </p:blipFill>
        <p:spPr>
          <a:xfrm>
            <a:off x="11995825" y="1017125"/>
            <a:ext cx="5983800" cy="771365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000000">
                <a:alpha val="50000"/>
              </a:srgbClr>
            </a:outerShdw>
          </a:effectLst>
        </p:spPr>
      </p:pic>
      <p:cxnSp>
        <p:nvCxnSpPr>
          <p:cNvPr id="126" name="Google Shape;126;p18"/>
          <p:cNvCxnSpPr/>
          <p:nvPr/>
        </p:nvCxnSpPr>
        <p:spPr>
          <a:xfrm rot="10800000">
            <a:off x="11998225" y="3443075"/>
            <a:ext cx="0" cy="3599700"/>
          </a:xfrm>
          <a:prstGeom prst="straightConnector1">
            <a:avLst/>
          </a:prstGeom>
          <a:noFill/>
          <a:ln cap="rnd" cmpd="sng" w="228600">
            <a:solidFill>
              <a:srgbClr val="EEB02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8"/>
          <p:cNvCxnSpPr/>
          <p:nvPr/>
        </p:nvCxnSpPr>
        <p:spPr>
          <a:xfrm flipH="1" rot="10800000">
            <a:off x="11995825" y="0"/>
            <a:ext cx="4800" cy="4044000"/>
          </a:xfrm>
          <a:prstGeom prst="straightConnector1">
            <a:avLst/>
          </a:prstGeom>
          <a:noFill/>
          <a:ln cap="rnd" cmpd="sng" w="228600">
            <a:solidFill>
              <a:srgbClr val="CAFD4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664325" y="4068025"/>
            <a:ext cx="11350500" cy="6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Anthropic: Championing Transparency and Control</a:t>
            </a:r>
            <a:endParaRPr b="1" sz="2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3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“Unlike OpenAI’s focus on capability alone, Anthropic prioritizes building trust and ensuring responsible development through proactive safety measures and a </a:t>
            </a:r>
            <a:r>
              <a:rPr b="1" i="1" lang="en-US" sz="3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commitment to transparency.</a:t>
            </a:r>
            <a:r>
              <a:rPr i="1" lang="en-US" sz="3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”</a:t>
            </a:r>
            <a:endParaRPr i="1" sz="3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The Ethical AGI Arms Race: Anthropic vs. OpenAI in the Pursuit of Safe Artificial Intelligence | by Sajjad Fakharian | Medium</a:t>
            </a:r>
            <a:endParaRPr sz="2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650" y="2512025"/>
            <a:ext cx="2210989" cy="90105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5400000" dist="57150">
              <a:srgbClr val="000000">
                <a:alpha val="60000"/>
              </a:srgbClr>
            </a:outerShdw>
          </a:effectLst>
        </p:spPr>
      </p:pic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92526" y="2903974"/>
            <a:ext cx="5186250" cy="447905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rgbClr val="000000">
                <a:alpha val="60000"/>
              </a:srgbClr>
            </a:outerShdw>
          </a:effectLst>
        </p:spPr>
      </p:pic>
      <p:sp>
        <p:nvSpPr>
          <p:cNvPr id="135" name="Google Shape;135;p19"/>
          <p:cNvSpPr txBox="1"/>
          <p:nvPr/>
        </p:nvSpPr>
        <p:spPr>
          <a:xfrm>
            <a:off x="12892450" y="7470200"/>
            <a:ext cx="5186400" cy="9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Models available in PartyRock </a:t>
            </a: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as of May 8, 2024</a:t>
            </a: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838650" y="764575"/>
            <a:ext cx="8735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latin typeface="Work Sans"/>
                <a:ea typeface="Work Sans"/>
                <a:cs typeface="Work Sans"/>
                <a:sym typeface="Work Sans"/>
              </a:rPr>
              <a:t>Why PartyRock?</a:t>
            </a:r>
            <a:endParaRPr sz="87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275" y="2119213"/>
            <a:ext cx="15587450" cy="580447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rgbClr val="000000">
                <a:alpha val="60000"/>
              </a:srgbClr>
            </a:outerShdw>
          </a:effectLst>
        </p:spPr>
      </p:pic>
      <p:sp>
        <p:nvSpPr>
          <p:cNvPr id="142" name="Google Shape;142;p20"/>
          <p:cNvSpPr txBox="1"/>
          <p:nvPr/>
        </p:nvSpPr>
        <p:spPr>
          <a:xfrm>
            <a:off x="1350275" y="875400"/>
            <a:ext cx="11823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Work Sans"/>
                <a:ea typeface="Work Sans"/>
                <a:cs typeface="Work Sans"/>
                <a:sym typeface="Work Sans"/>
              </a:rPr>
              <a:t>Demo:</a:t>
            </a:r>
            <a:r>
              <a:rPr lang="en-US" sz="3600">
                <a:latin typeface="Work Sans"/>
                <a:ea typeface="Work Sans"/>
                <a:cs typeface="Work Sans"/>
                <a:sym typeface="Work Sans"/>
              </a:rPr>
              <a:t>  </a:t>
            </a:r>
            <a:r>
              <a:rPr lang="en-US" sz="36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TAD, The Assignment Dissector 🤖</a:t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813" y="2785613"/>
            <a:ext cx="15654374" cy="492497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rgbClr val="000000">
                <a:alpha val="60000"/>
              </a:srgbClr>
            </a:outerShdw>
          </a:effectLst>
        </p:spPr>
      </p:pic>
      <p:sp>
        <p:nvSpPr>
          <p:cNvPr id="148" name="Google Shape;148;p21"/>
          <p:cNvSpPr txBox="1"/>
          <p:nvPr/>
        </p:nvSpPr>
        <p:spPr>
          <a:xfrm>
            <a:off x="1316825" y="1259000"/>
            <a:ext cx="14045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Work Sans"/>
                <a:ea typeface="Work Sans"/>
                <a:cs typeface="Work Sans"/>
                <a:sym typeface="Work Sans"/>
              </a:rPr>
              <a:t>Demo:</a:t>
            </a:r>
            <a:r>
              <a:rPr lang="en-US" sz="3600">
                <a:latin typeface="Work Sans"/>
                <a:ea typeface="Work Sans"/>
                <a:cs typeface="Work Sans"/>
                <a:sym typeface="Work Sans"/>
              </a:rPr>
              <a:t>  </a:t>
            </a:r>
            <a:r>
              <a:rPr lang="en-US" sz="3600" u="sng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AI-Resistant Assignment Companion (AIRAC) 🤖</a:t>
            </a:r>
            <a:endParaRPr sz="3600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3802712" y="553400"/>
            <a:ext cx="9432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latin typeface="Work Sans"/>
                <a:ea typeface="Work Sans"/>
                <a:cs typeface="Work Sans"/>
                <a:sym typeface="Work Sans"/>
              </a:rPr>
              <a:t>My Apps (so far)</a:t>
            </a:r>
            <a:endParaRPr sz="37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900" y="2200525"/>
            <a:ext cx="10998675" cy="693937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2724225" y="1731450"/>
            <a:ext cx="12375900" cy="6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latin typeface="Work Sans"/>
                <a:ea typeface="Work Sans"/>
                <a:cs typeface="Work Sans"/>
                <a:sym typeface="Work Sans"/>
              </a:rPr>
              <a:t>Reach out! I’d love to chat.</a:t>
            </a:r>
            <a:endParaRPr sz="7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sgpowell@torontomu.ca</a:t>
            </a:r>
            <a:endParaRPr sz="4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linkedin.com/in/sgpowell/</a:t>
            </a:r>
            <a:endParaRPr sz="4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