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8" r:id="rId3"/>
    <p:sldId id="259" r:id="rId4"/>
    <p:sldId id="279" r:id="rId5"/>
    <p:sldId id="266" r:id="rId6"/>
    <p:sldId id="280" r:id="rId7"/>
    <p:sldId id="264" r:id="rId8"/>
    <p:sldId id="268" r:id="rId9"/>
    <p:sldId id="269" r:id="rId10"/>
    <p:sldId id="282" r:id="rId11"/>
    <p:sldId id="281" r:id="rId12"/>
    <p:sldId id="273" r:id="rId13"/>
    <p:sldId id="283"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Proxima Nova" panose="02000506030000020004"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dyDlcPZX3UuiZpmdSn/IQHH5z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00A324-726B-42AF-82D4-60D8948E7F8A}" v="1" dt="2024-05-07T22:53:25.716"/>
  </p1510:revLst>
</p1510:revInfo>
</file>

<file path=ppt/tableStyles.xml><?xml version="1.0" encoding="utf-8"?>
<a:tblStyleLst xmlns:a="http://schemas.openxmlformats.org/drawingml/2006/main" def="{8CFC9294-47C2-477C-A0AE-CE675BDBF573}">
  <a:tblStyle styleId="{8CFC9294-47C2-477C-A0AE-CE675BDBF57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0F0F0"/>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p:restoredTop sz="82788" autoAdjust="0"/>
  </p:normalViewPr>
  <p:slideViewPr>
    <p:cSldViewPr snapToGrid="0">
      <p:cViewPr varScale="1">
        <p:scale>
          <a:sx n="90" d="100"/>
          <a:sy n="90" d="100"/>
        </p:scale>
        <p:origin x="16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0" Type="http://customschemas.google.com/relationships/presentationmetadata" Target="metadata"/><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CA" dirty="0"/>
              <a:t>RWM</a:t>
            </a:r>
          </a:p>
          <a:p>
            <a:pPr marL="0" lvl="0" indent="0" algn="l" rtl="0">
              <a:lnSpc>
                <a:spcPct val="115000"/>
              </a:lnSpc>
              <a:spcBef>
                <a:spcPts val="1200"/>
              </a:spcBef>
              <a:spcAft>
                <a:spcPts val="0"/>
              </a:spcAft>
              <a:buSzPts val="1100"/>
              <a:buNone/>
            </a:pPr>
            <a:r>
              <a:rPr lang="en-CA" b="0" i="0" dirty="0">
                <a:solidFill>
                  <a:srgbClr val="211A1D"/>
                </a:solidFill>
                <a:effectLst/>
                <a:latin typeface="-apple-system"/>
              </a:rPr>
              <a:t>Teaching cases are a popular pedagogy in business and management studies. Typically presented in a traditional print style in black and white, the presentation of teaching cases tend to follow a conventional format. In this session, we will share an example of a recently written teaching case that is presented in a dynamic digital PDF flipbook including embedded images, audio and links. Working with the Centre for Teaching and Educational Technologies at Royal Roads University, the presenters will share their experiences with this project, some examples of traditional case presentation, and the flip book example. While the digital flipbook engages students with colour, imagery, and </a:t>
            </a:r>
            <a:r>
              <a:rPr lang="en-CA" b="0" i="0" dirty="0" err="1">
                <a:solidFill>
                  <a:srgbClr val="211A1D"/>
                </a:solidFill>
                <a:effectLst/>
                <a:latin typeface="-apple-system"/>
              </a:rPr>
              <a:t>flippable</a:t>
            </a:r>
            <a:r>
              <a:rPr lang="en-CA" b="0" i="0" dirty="0">
                <a:solidFill>
                  <a:srgbClr val="211A1D"/>
                </a:solidFill>
                <a:effectLst/>
                <a:latin typeface="-apple-system"/>
              </a:rPr>
              <a:t> pages, the audio recording embedded in the flip book improves accessibility for the visually impaired or differently abled. Digital flipbooks offer more accessible learning materials and are a positive advancement for the future presentation of teaching cases.</a:t>
            </a:r>
            <a:endParaRPr dirty="0"/>
          </a:p>
        </p:txBody>
      </p:sp>
      <p:sp>
        <p:nvSpPr>
          <p:cNvPr id="87" name="Google Shape;8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a:t>
            </a:r>
          </a:p>
          <a:p>
            <a:r>
              <a:rPr lang="en-US" dirty="0"/>
              <a:t>Our motivation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976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KJ – not sure if this slide </a:t>
            </a:r>
            <a:r>
              <a:rPr lang="en-US"/>
              <a:t>is needed or not…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8437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c6bf8bd591_1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2c6bf8bd591_1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KJ</a:t>
            </a:r>
            <a:endParaRPr dirty="0"/>
          </a:p>
        </p:txBody>
      </p:sp>
      <p:sp>
        <p:nvSpPr>
          <p:cNvPr id="324" name="Google Shape;324;g2c6bf8bd591_1_1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c94c380887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c94c380887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All</a:t>
            </a:r>
            <a:endParaRPr/>
          </a:p>
        </p:txBody>
      </p:sp>
      <p:sp>
        <p:nvSpPr>
          <p:cNvPr id="112" name="Google Shape;112;g2c94c380887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RWM</a:t>
            </a:r>
            <a:endParaRPr dirty="0"/>
          </a:p>
        </p:txBody>
      </p:sp>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RWM</a:t>
            </a:r>
            <a:endParaRPr dirty="0"/>
          </a:p>
        </p:txBody>
      </p:sp>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370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c6bf8bd591_1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2c6bf8bd591_1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RWM</a:t>
            </a:r>
            <a:endParaRPr/>
          </a:p>
        </p:txBody>
      </p:sp>
      <p:sp>
        <p:nvSpPr>
          <p:cNvPr id="223" name="Google Shape;223;g2c6bf8bd591_1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RWM</a:t>
            </a:r>
          </a:p>
          <a:p>
            <a:r>
              <a:rPr lang="en-US" dirty="0"/>
              <a:t>Opportunity - Digital Case Flipbook – I’m passing the baton to Jo who will dig deeper into the opportunity we identified for a digital case flipbook</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375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c6bf8bd591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c6bf8bd591_1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Arial"/>
                <a:ea typeface="Arial"/>
                <a:cs typeface="Arial"/>
                <a:sym typeface="Arial"/>
              </a:rPr>
              <a:t>JA</a:t>
            </a:r>
          </a:p>
          <a:p>
            <a:pPr marL="0" lvl="0" indent="0" algn="l" rtl="0">
              <a:lnSpc>
                <a:spcPct val="115000"/>
              </a:lnSpc>
              <a:spcBef>
                <a:spcPts val="0"/>
              </a:spcBef>
              <a:spcAft>
                <a:spcPts val="0"/>
              </a:spcAft>
              <a:buNone/>
            </a:pPr>
            <a:r>
              <a:rPr lang="en-US" dirty="0">
                <a:latin typeface="Arial"/>
                <a:ea typeface="Arial"/>
                <a:cs typeface="Arial"/>
                <a:sym typeface="Arial"/>
              </a:rPr>
              <a:t>Accessibility</a:t>
            </a:r>
          </a:p>
          <a:p>
            <a:pPr marL="0" lvl="0" indent="0" algn="l" rtl="0">
              <a:lnSpc>
                <a:spcPct val="115000"/>
              </a:lnSpc>
              <a:spcBef>
                <a:spcPts val="0"/>
              </a:spcBef>
              <a:spcAft>
                <a:spcPts val="0"/>
              </a:spcAft>
              <a:buNone/>
            </a:pPr>
            <a:endParaRPr lang="en-US" dirty="0">
              <a:latin typeface="Arial"/>
              <a:ea typeface="Arial"/>
              <a:cs typeface="Arial"/>
              <a:sym typeface="Arial"/>
            </a:endParaRPr>
          </a:p>
          <a:p>
            <a:pPr marL="0" lvl="0" indent="0" algn="l" rtl="0">
              <a:lnSpc>
                <a:spcPct val="115000"/>
              </a:lnSpc>
              <a:spcBef>
                <a:spcPts val="0"/>
              </a:spcBef>
              <a:spcAft>
                <a:spcPts val="0"/>
              </a:spcAft>
              <a:buNone/>
            </a:pPr>
            <a:endParaRPr lang="en-US"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Distribution</a:t>
            </a:r>
          </a:p>
          <a:p>
            <a:pPr marL="0" lvl="0" indent="0" algn="l" rtl="0">
              <a:lnSpc>
                <a:spcPct val="115000"/>
              </a:lnSpc>
              <a:spcBef>
                <a:spcPts val="0"/>
              </a:spcBef>
              <a:spcAft>
                <a:spcPts val="0"/>
              </a:spcAft>
              <a:buNone/>
            </a:pPr>
            <a:endParaRPr lang="en-US"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Engagement</a:t>
            </a:r>
          </a:p>
          <a:p>
            <a:pPr marL="0" lvl="0" indent="0" algn="l" rtl="0">
              <a:lnSpc>
                <a:spcPct val="115000"/>
              </a:lnSpc>
              <a:spcBef>
                <a:spcPts val="0"/>
              </a:spcBef>
              <a:spcAft>
                <a:spcPts val="0"/>
              </a:spcAft>
              <a:buNone/>
            </a:pPr>
            <a:endParaRPr lang="en-US"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Representation</a:t>
            </a:r>
          </a:p>
          <a:p>
            <a:pPr marL="0" lvl="0" indent="0" algn="l" rtl="0">
              <a:lnSpc>
                <a:spcPct val="115000"/>
              </a:lnSpc>
              <a:spcBef>
                <a:spcPts val="0"/>
              </a:spcBef>
              <a:spcAft>
                <a:spcPts val="0"/>
              </a:spcAft>
              <a:buNone/>
            </a:pPr>
            <a:endParaRPr lang="en-US" dirty="0">
              <a:latin typeface="Arial"/>
              <a:ea typeface="Arial"/>
              <a:cs typeface="Arial"/>
              <a:sym typeface="Arial"/>
            </a:endParaRPr>
          </a:p>
        </p:txBody>
      </p:sp>
      <p:sp>
        <p:nvSpPr>
          <p:cNvPr id="176" name="Google Shape;176;g2c6bf8bd591_1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c6bf8bd591_1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c6bf8bd591_1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latin typeface="Arial"/>
                <a:ea typeface="Arial"/>
                <a:cs typeface="Arial"/>
                <a:sym typeface="Arial"/>
              </a:rPr>
              <a:t>JA – high level focus of the case</a:t>
            </a:r>
            <a:endParaRPr dirty="0"/>
          </a:p>
        </p:txBody>
      </p:sp>
      <p:sp>
        <p:nvSpPr>
          <p:cNvPr id="257" name="Google Shape;257;g2c6bf8bd591_1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c6bf8bd591_1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2c6bf8bd591_1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300"/>
              <a:buNone/>
            </a:pPr>
            <a:r>
              <a:rPr lang="en-US" sz="1500">
                <a:latin typeface="Arial"/>
                <a:ea typeface="Arial"/>
                <a:cs typeface="Arial"/>
                <a:sym typeface="Arial"/>
              </a:rPr>
              <a:t>JA</a:t>
            </a:r>
            <a:endParaRPr/>
          </a:p>
        </p:txBody>
      </p:sp>
      <p:sp>
        <p:nvSpPr>
          <p:cNvPr id="266" name="Google Shape;266;g2c6bf8bd591_1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7"/>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a:spLocks noGrp="1"/>
          </p:cNvSpPr>
          <p:nvPr>
            <p:ph type="ctrTitle"/>
          </p:nvPr>
        </p:nvSpPr>
        <p:spPr>
          <a:xfrm>
            <a:off x="6185741" y="959530"/>
            <a:ext cx="5294630" cy="286209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Calibri"/>
              <a:buNone/>
            </a:pPr>
            <a:r>
              <a:rPr lang="en-CA" sz="4700" dirty="0"/>
              <a:t>Breaking with tradition: The digital teaching case flipbook</a:t>
            </a:r>
            <a:endParaRPr sz="1100" b="1" dirty="0">
              <a:solidFill>
                <a:srgbClr val="3D3D3D"/>
              </a:solidFill>
              <a:highlight>
                <a:srgbClr val="FFFFFF"/>
              </a:highlight>
              <a:latin typeface="Proxima Nova"/>
              <a:ea typeface="Proxima Nova"/>
              <a:cs typeface="Proxima Nova"/>
              <a:sym typeface="Proxima Nova"/>
            </a:endParaRPr>
          </a:p>
          <a:p>
            <a:pPr marL="0" lvl="0" indent="0" algn="ctr" rtl="0">
              <a:lnSpc>
                <a:spcPct val="90000"/>
              </a:lnSpc>
              <a:spcBef>
                <a:spcPts val="0"/>
              </a:spcBef>
              <a:spcAft>
                <a:spcPts val="0"/>
              </a:spcAft>
              <a:buClr>
                <a:schemeClr val="dk1"/>
              </a:buClr>
              <a:buSzPct val="100000"/>
              <a:buFont typeface="Calibri"/>
              <a:buNone/>
            </a:pPr>
            <a:endParaRPr sz="4700" dirty="0"/>
          </a:p>
        </p:txBody>
      </p:sp>
      <p:sp>
        <p:nvSpPr>
          <p:cNvPr id="91" name="Google Shape;91;p1"/>
          <p:cNvSpPr txBox="1">
            <a:spLocks noGrp="1"/>
          </p:cNvSpPr>
          <p:nvPr>
            <p:ph type="subTitle" idx="1"/>
          </p:nvPr>
        </p:nvSpPr>
        <p:spPr>
          <a:xfrm>
            <a:off x="5469375" y="3821625"/>
            <a:ext cx="6474000" cy="16401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90000"/>
              </a:lnSpc>
              <a:spcBef>
                <a:spcPts val="0"/>
              </a:spcBef>
              <a:spcAft>
                <a:spcPts val="0"/>
              </a:spcAft>
              <a:buClr>
                <a:schemeClr val="dk1"/>
              </a:buClr>
              <a:buSzPct val="82884"/>
              <a:buNone/>
            </a:pPr>
            <a:endParaRPr sz="2292" dirty="0"/>
          </a:p>
          <a:p>
            <a:pPr marL="0" lvl="0" indent="0" algn="ctr" rtl="0">
              <a:lnSpc>
                <a:spcPct val="90000"/>
              </a:lnSpc>
              <a:spcBef>
                <a:spcPts val="0"/>
              </a:spcBef>
              <a:spcAft>
                <a:spcPts val="0"/>
              </a:spcAft>
              <a:buClr>
                <a:schemeClr val="dk1"/>
              </a:buClr>
              <a:buSzPct val="67998"/>
              <a:buNone/>
            </a:pPr>
            <a:r>
              <a:rPr lang="en-US" sz="2794" dirty="0"/>
              <a:t>Jo Axe, Professor, School of Education and Technology</a:t>
            </a:r>
            <a:endParaRPr sz="2794" dirty="0"/>
          </a:p>
          <a:p>
            <a:pPr marL="0" lvl="0" indent="0" algn="ctr" rtl="0">
              <a:lnSpc>
                <a:spcPct val="90000"/>
              </a:lnSpc>
              <a:spcBef>
                <a:spcPts val="0"/>
              </a:spcBef>
              <a:spcAft>
                <a:spcPts val="0"/>
              </a:spcAft>
              <a:buClr>
                <a:schemeClr val="dk1"/>
              </a:buClr>
              <a:buSzPct val="67998"/>
              <a:buNone/>
            </a:pPr>
            <a:endParaRPr sz="2794" dirty="0"/>
          </a:p>
          <a:p>
            <a:pPr marL="0" lvl="0" indent="0" algn="ctr" rtl="0">
              <a:lnSpc>
                <a:spcPct val="90000"/>
              </a:lnSpc>
              <a:spcBef>
                <a:spcPts val="0"/>
              </a:spcBef>
              <a:spcAft>
                <a:spcPts val="0"/>
              </a:spcAft>
              <a:buClr>
                <a:schemeClr val="dk1"/>
              </a:buClr>
              <a:buSzPct val="67998"/>
              <a:buNone/>
            </a:pPr>
            <a:r>
              <a:rPr lang="en-US" sz="2794" dirty="0">
                <a:latin typeface="Calibri"/>
                <a:ea typeface="Calibri"/>
                <a:cs typeface="Calibri"/>
                <a:sym typeface="Calibri"/>
              </a:rPr>
              <a:t>Rebecca Wilson-Mah, Associate Professor, School of Tourism and Hospitality Management</a:t>
            </a:r>
            <a:endParaRPr sz="2794" dirty="0">
              <a:latin typeface="Calibri"/>
              <a:ea typeface="Calibri"/>
              <a:cs typeface="Calibri"/>
              <a:sym typeface="Calibri"/>
            </a:endParaRPr>
          </a:p>
          <a:p>
            <a:pPr marL="0" lvl="0" indent="0" algn="ctr" rtl="0">
              <a:lnSpc>
                <a:spcPct val="90000"/>
              </a:lnSpc>
              <a:spcBef>
                <a:spcPts val="0"/>
              </a:spcBef>
              <a:spcAft>
                <a:spcPts val="0"/>
              </a:spcAft>
              <a:buClr>
                <a:schemeClr val="dk1"/>
              </a:buClr>
              <a:buSzPct val="67998"/>
              <a:buNone/>
            </a:pPr>
            <a:r>
              <a:rPr lang="en-CA" sz="2794" dirty="0"/>
              <a:t>Ken Jeffery, Associate Director, Centre for Teaching and Educational Technologies</a:t>
            </a:r>
            <a:endParaRPr sz="2794" dirty="0"/>
          </a:p>
          <a:p>
            <a:pPr marL="0" lvl="0" indent="0" algn="ctr" rtl="0">
              <a:lnSpc>
                <a:spcPct val="90000"/>
              </a:lnSpc>
              <a:spcBef>
                <a:spcPts val="1000"/>
              </a:spcBef>
              <a:spcAft>
                <a:spcPts val="0"/>
              </a:spcAft>
              <a:buClr>
                <a:schemeClr val="dk1"/>
              </a:buClr>
              <a:buSzPct val="79106"/>
              <a:buNone/>
            </a:pPr>
            <a:r>
              <a:rPr lang="en-US" sz="2401" dirty="0">
                <a:latin typeface="Times New Roman"/>
                <a:ea typeface="Times New Roman"/>
                <a:cs typeface="Times New Roman"/>
                <a:sym typeface="Times New Roman"/>
              </a:rPr>
              <a:t> </a:t>
            </a:r>
            <a:endParaRPr sz="2401" dirty="0">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sz="1900" dirty="0"/>
          </a:p>
        </p:txBody>
      </p:sp>
      <p:sp>
        <p:nvSpPr>
          <p:cNvPr id="92" name="Google Shape;92;p1"/>
          <p:cNvSpPr/>
          <p:nvPr/>
        </p:nvSpPr>
        <p:spPr>
          <a:xfrm flipH="1">
            <a:off x="530531" y="2"/>
            <a:ext cx="1155142" cy="591009"/>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flipH="1">
            <a:off x="4349053" y="0"/>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p:nvPr/>
        </p:nvSpPr>
        <p:spPr>
          <a:xfrm flipH="1">
            <a:off x="0" y="2916246"/>
            <a:ext cx="159741" cy="552996"/>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
          <p:cNvSpPr/>
          <p:nvPr/>
        </p:nvSpPr>
        <p:spPr>
          <a:xfrm flipH="1">
            <a:off x="1" y="5835650"/>
            <a:ext cx="1548180" cy="1022351"/>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
          <p:cNvSpPr/>
          <p:nvPr/>
        </p:nvSpPr>
        <p:spPr>
          <a:xfrm flipH="1">
            <a:off x="3697762" y="5717907"/>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7" name="Google Shape;97;p1"/>
          <p:cNvPicPr preferRelativeResize="0"/>
          <p:nvPr/>
        </p:nvPicPr>
        <p:blipFill rotWithShape="1">
          <a:blip r:embed="rId3">
            <a:alphaModFix/>
          </a:blip>
          <a:srcRect/>
          <a:stretch/>
        </p:blipFill>
        <p:spPr>
          <a:xfrm>
            <a:off x="631841" y="598721"/>
            <a:ext cx="5182321" cy="5182321"/>
          </a:xfrm>
          <a:custGeom>
            <a:avLst/>
            <a:gdLst/>
            <a:ahLst/>
            <a:cxnLst/>
            <a:rect l="l" t="t" r="r" b="b"/>
            <a:pathLst>
              <a:path w="3741748" h="3741748" extrusionOk="0">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sp>
        <p:nvSpPr>
          <p:cNvPr id="98" name="Google Shape;98;p1"/>
          <p:cNvSpPr/>
          <p:nvPr/>
        </p:nvSpPr>
        <p:spPr>
          <a:xfrm flipH="1">
            <a:off x="4520514" y="6258756"/>
            <a:ext cx="1565940" cy="599245"/>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9" name="Google Shape;99;p1" descr="Logo | Royal Roads University"/>
          <p:cNvPicPr preferRelativeResize="0"/>
          <p:nvPr/>
        </p:nvPicPr>
        <p:blipFill rotWithShape="1">
          <a:blip r:embed="rId4">
            <a:alphaModFix/>
          </a:blip>
          <a:srcRect/>
          <a:stretch/>
        </p:blipFill>
        <p:spPr>
          <a:xfrm>
            <a:off x="9708746" y="5384260"/>
            <a:ext cx="1771625" cy="1265018"/>
          </a:xfrm>
          <a:prstGeom prst="rect">
            <a:avLst/>
          </a:prstGeom>
          <a:noFill/>
          <a:ln>
            <a:noFill/>
          </a:ln>
        </p:spPr>
      </p:pic>
      <p:pic>
        <p:nvPicPr>
          <p:cNvPr id="1026" name="Picture 2" descr="ETUG | LinkedIn">
            <a:extLst>
              <a:ext uri="{FF2B5EF4-FFF2-40B4-BE49-F238E27FC236}">
                <a16:creationId xmlns:a16="http://schemas.microsoft.com/office/drawing/2014/main" id="{E0D49FAC-470D-851D-70CA-A68D73113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985" y="5329940"/>
            <a:ext cx="2670629" cy="1502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784B73-D345-03DF-4BBA-AE11E0D53D8D}"/>
              </a:ext>
            </a:extLst>
          </p:cNvPr>
          <p:cNvPicPr>
            <a:picLocks noChangeAspect="1"/>
          </p:cNvPicPr>
          <p:nvPr/>
        </p:nvPicPr>
        <p:blipFill>
          <a:blip r:embed="rId3"/>
          <a:stretch>
            <a:fillRect/>
          </a:stretch>
        </p:blipFill>
        <p:spPr>
          <a:xfrm>
            <a:off x="210790" y="180474"/>
            <a:ext cx="9127477" cy="3790223"/>
          </a:xfrm>
          <a:prstGeom prst="rect">
            <a:avLst/>
          </a:prstGeom>
        </p:spPr>
      </p:pic>
      <p:pic>
        <p:nvPicPr>
          <p:cNvPr id="7" name="Picture 6">
            <a:extLst>
              <a:ext uri="{FF2B5EF4-FFF2-40B4-BE49-F238E27FC236}">
                <a16:creationId xmlns:a16="http://schemas.microsoft.com/office/drawing/2014/main" id="{0FB5C698-0DCD-CF75-3A20-30102D37ADC4}"/>
              </a:ext>
            </a:extLst>
          </p:cNvPr>
          <p:cNvPicPr>
            <a:picLocks noChangeAspect="1"/>
          </p:cNvPicPr>
          <p:nvPr/>
        </p:nvPicPr>
        <p:blipFill>
          <a:blip r:embed="rId4"/>
          <a:stretch>
            <a:fillRect/>
          </a:stretch>
        </p:blipFill>
        <p:spPr>
          <a:xfrm>
            <a:off x="2716774" y="2952547"/>
            <a:ext cx="9127477" cy="3905454"/>
          </a:xfrm>
          <a:prstGeom prst="rect">
            <a:avLst/>
          </a:prstGeom>
        </p:spPr>
      </p:pic>
    </p:spTree>
    <p:extLst>
      <p:ext uri="{BB962C8B-B14F-4D97-AF65-F5344CB8AC3E}">
        <p14:creationId xmlns:p14="http://schemas.microsoft.com/office/powerpoint/2010/main" val="166839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C0C6-92EE-699E-771D-0A99CE3DD610}"/>
              </a:ext>
            </a:extLst>
          </p:cNvPr>
          <p:cNvSpPr>
            <a:spLocks noGrp="1"/>
          </p:cNvSpPr>
          <p:nvPr>
            <p:ph type="title"/>
          </p:nvPr>
        </p:nvSpPr>
        <p:spPr/>
        <p:txBody>
          <a:bodyPr/>
          <a:lstStyle/>
          <a:p>
            <a:r>
              <a:rPr lang="en-US" dirty="0">
                <a:solidFill>
                  <a:schemeClr val="accent2"/>
                </a:solidFill>
              </a:rPr>
              <a:t>Three options explored</a:t>
            </a:r>
          </a:p>
        </p:txBody>
      </p:sp>
      <p:sp>
        <p:nvSpPr>
          <p:cNvPr id="3" name="Text Placeholder 2">
            <a:extLst>
              <a:ext uri="{FF2B5EF4-FFF2-40B4-BE49-F238E27FC236}">
                <a16:creationId xmlns:a16="http://schemas.microsoft.com/office/drawing/2014/main" id="{F2F921BB-088C-0AA8-A3E3-04168E2B549B}"/>
              </a:ext>
            </a:extLst>
          </p:cNvPr>
          <p:cNvSpPr>
            <a:spLocks noGrp="1"/>
          </p:cNvSpPr>
          <p:nvPr>
            <p:ph type="body" idx="1"/>
          </p:nvPr>
        </p:nvSpPr>
        <p:spPr/>
        <p:txBody>
          <a:bodyPr/>
          <a:lstStyle/>
          <a:p>
            <a:pPr marL="628650" indent="-514350">
              <a:buAutoNum type="arabicPeriod"/>
            </a:pPr>
            <a:r>
              <a:rPr lang="en-US" dirty="0" err="1"/>
              <a:t>Issuu</a:t>
            </a:r>
            <a:endParaRPr lang="en-US" dirty="0"/>
          </a:p>
          <a:p>
            <a:pPr marL="628650" indent="-514350">
              <a:buAutoNum type="arabicPeriod"/>
            </a:pPr>
            <a:r>
              <a:rPr lang="en-US" dirty="0"/>
              <a:t>H5P</a:t>
            </a:r>
          </a:p>
          <a:p>
            <a:pPr marL="628650" indent="-514350">
              <a:buAutoNum type="arabicPeriod"/>
            </a:pPr>
            <a:r>
              <a:rPr lang="en-US" dirty="0" err="1"/>
              <a:t>AnyFlip</a:t>
            </a:r>
            <a:endParaRPr lang="en-US" dirty="0"/>
          </a:p>
          <a:p>
            <a:pPr marL="114300" indent="0">
              <a:buNone/>
            </a:pPr>
            <a:endParaRPr lang="en-US" dirty="0"/>
          </a:p>
        </p:txBody>
      </p:sp>
      <p:pic>
        <p:nvPicPr>
          <p:cNvPr id="6" name="Picture 5" descr="A screenshot of a computer screen&#10;&#10;Description automatically generated">
            <a:extLst>
              <a:ext uri="{FF2B5EF4-FFF2-40B4-BE49-F238E27FC236}">
                <a16:creationId xmlns:a16="http://schemas.microsoft.com/office/drawing/2014/main" id="{7A6F78D5-66FE-4B34-80A0-6CBE0477A28E}"/>
              </a:ext>
            </a:extLst>
          </p:cNvPr>
          <p:cNvPicPr>
            <a:picLocks noChangeAspect="1"/>
          </p:cNvPicPr>
          <p:nvPr/>
        </p:nvPicPr>
        <p:blipFill>
          <a:blip r:embed="rId3"/>
          <a:stretch>
            <a:fillRect/>
          </a:stretch>
        </p:blipFill>
        <p:spPr>
          <a:xfrm>
            <a:off x="3216659" y="3486130"/>
            <a:ext cx="4928719" cy="3042838"/>
          </a:xfrm>
          <a:prstGeom prst="rect">
            <a:avLst/>
          </a:prstGeom>
        </p:spPr>
      </p:pic>
      <p:pic>
        <p:nvPicPr>
          <p:cNvPr id="5" name="Picture 4" descr="A screenshot of a video&#10;&#10;Description automatically generated">
            <a:extLst>
              <a:ext uri="{FF2B5EF4-FFF2-40B4-BE49-F238E27FC236}">
                <a16:creationId xmlns:a16="http://schemas.microsoft.com/office/drawing/2014/main" id="{E645D078-76BD-47AB-A538-FB4EAA999033}"/>
              </a:ext>
            </a:extLst>
          </p:cNvPr>
          <p:cNvPicPr>
            <a:picLocks noChangeAspect="1"/>
          </p:cNvPicPr>
          <p:nvPr/>
        </p:nvPicPr>
        <p:blipFill>
          <a:blip r:embed="rId4"/>
          <a:stretch>
            <a:fillRect/>
          </a:stretch>
        </p:blipFill>
        <p:spPr>
          <a:xfrm>
            <a:off x="6335200" y="1473620"/>
            <a:ext cx="5449522" cy="3299515"/>
          </a:xfrm>
          <a:prstGeom prst="rect">
            <a:avLst/>
          </a:prstGeom>
        </p:spPr>
      </p:pic>
    </p:spTree>
    <p:extLst>
      <p:ext uri="{BB962C8B-B14F-4D97-AF65-F5344CB8AC3E}">
        <p14:creationId xmlns:p14="http://schemas.microsoft.com/office/powerpoint/2010/main" val="326190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325"/>
        <p:cNvGrpSpPr/>
        <p:nvPr/>
      </p:nvGrpSpPr>
      <p:grpSpPr>
        <a:xfrm>
          <a:off x="0" y="0"/>
          <a:ext cx="0" cy="0"/>
          <a:chOff x="0" y="0"/>
          <a:chExt cx="0" cy="0"/>
        </a:xfrm>
      </p:grpSpPr>
      <p:sp>
        <p:nvSpPr>
          <p:cNvPr id="326" name="Google Shape;326;g2c6bf8bd591_1_166"/>
          <p:cNvSpPr txBox="1">
            <a:spLocks noGrp="1"/>
          </p:cNvSpPr>
          <p:nvPr>
            <p:ph type="title"/>
          </p:nvPr>
        </p:nvSpPr>
        <p:spPr>
          <a:xfrm>
            <a:off x="6551278" y="4030800"/>
            <a:ext cx="4147122" cy="126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700"/>
              <a:buFont typeface="Calibri"/>
              <a:buNone/>
            </a:pPr>
            <a:r>
              <a:rPr lang="en-US" sz="3800" u="sng" dirty="0">
                <a:solidFill>
                  <a:schemeClr val="lt1"/>
                </a:solidFill>
              </a:rPr>
              <a:t>https://anyflip.com/spffr/pvjh/</a:t>
            </a:r>
            <a:endParaRPr sz="3500" dirty="0">
              <a:solidFill>
                <a:srgbClr val="F0F0F0"/>
              </a:solidFill>
            </a:endParaRPr>
          </a:p>
        </p:txBody>
      </p:sp>
      <p:sp>
        <p:nvSpPr>
          <p:cNvPr id="327" name="Google Shape;327;g2c6bf8bd591_1_166"/>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g2c6bf8bd591_1_166"/>
          <p:cNvSpPr txBox="1"/>
          <p:nvPr/>
        </p:nvSpPr>
        <p:spPr>
          <a:xfrm>
            <a:off x="1493600" y="1943950"/>
            <a:ext cx="4173000" cy="23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329" name="Google Shape;329;g2c6bf8bd591_1_166"/>
          <p:cNvPicPr preferRelativeResize="0"/>
          <p:nvPr/>
        </p:nvPicPr>
        <p:blipFill>
          <a:blip r:embed="rId3">
            <a:alphaModFix/>
          </a:blip>
          <a:stretch>
            <a:fillRect/>
          </a:stretch>
        </p:blipFill>
        <p:spPr>
          <a:xfrm>
            <a:off x="828543" y="2325425"/>
            <a:ext cx="4229135" cy="2966575"/>
          </a:xfrm>
          <a:prstGeom prst="rect">
            <a:avLst/>
          </a:prstGeom>
          <a:noFill/>
          <a:ln>
            <a:noFill/>
          </a:ln>
        </p:spPr>
      </p:pic>
      <p:sp>
        <p:nvSpPr>
          <p:cNvPr id="6" name="Google Shape;125;p2">
            <a:extLst>
              <a:ext uri="{FF2B5EF4-FFF2-40B4-BE49-F238E27FC236}">
                <a16:creationId xmlns:a16="http://schemas.microsoft.com/office/drawing/2014/main" id="{A872E8D9-516E-4DF9-A48C-081EAC26C255}"/>
              </a:ext>
            </a:extLst>
          </p:cNvPr>
          <p:cNvSpPr txBox="1">
            <a:spLocks/>
          </p:cNvSpPr>
          <p:nvPr/>
        </p:nvSpPr>
        <p:spPr>
          <a:xfrm>
            <a:off x="557942" y="713134"/>
            <a:ext cx="10905000" cy="1135800"/>
          </a:xfrm>
          <a:prstGeom prst="rect">
            <a:avLst/>
          </a:prstGeom>
          <a:noFill/>
          <a:ln>
            <a:noFill/>
          </a:ln>
        </p:spPr>
        <p:txBody>
          <a:bodyPr spcFirstLastPara="1" wrap="square" lIns="91425" tIns="45700" rIns="91425" bIns="45700" anchor="ctr"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600"/>
            </a:pPr>
            <a:r>
              <a:rPr lang="en-US" sz="4800" dirty="0"/>
              <a:t>Digital Teaching Case</a:t>
            </a:r>
            <a:br>
              <a:rPr lang="en-US" sz="4800" dirty="0"/>
            </a:b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0E0A-FDB6-013E-2BFF-DA519A66865A}"/>
              </a:ext>
            </a:extLst>
          </p:cNvPr>
          <p:cNvSpPr>
            <a:spLocks noGrp="1"/>
          </p:cNvSpPr>
          <p:nvPr>
            <p:ph type="ctrTitle"/>
          </p:nvPr>
        </p:nvSpPr>
        <p:spPr>
          <a:xfrm>
            <a:off x="6757988" y="2836863"/>
            <a:ext cx="4710112" cy="2387600"/>
          </a:xfrm>
        </p:spPr>
        <p:txBody>
          <a:bodyPr/>
          <a:lstStyle/>
          <a:p>
            <a:r>
              <a:rPr lang="en-US" dirty="0"/>
              <a:t>Thank you!</a:t>
            </a:r>
          </a:p>
        </p:txBody>
      </p:sp>
      <p:pic>
        <p:nvPicPr>
          <p:cNvPr id="5" name="Picture 2" descr="ETUG | LinkedIn">
            <a:extLst>
              <a:ext uri="{FF2B5EF4-FFF2-40B4-BE49-F238E27FC236}">
                <a16:creationId xmlns:a16="http://schemas.microsoft.com/office/drawing/2014/main" id="{F77423DD-C26C-926A-5D11-3DB585252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75" y="428625"/>
            <a:ext cx="6146802"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4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g2c94c380887_2_7"/>
          <p:cNvPicPr preferRelativeResize="0"/>
          <p:nvPr/>
        </p:nvPicPr>
        <p:blipFill rotWithShape="1">
          <a:blip r:embed="rId3">
            <a:alphaModFix/>
          </a:blip>
          <a:srcRect r="46555"/>
          <a:stretch/>
        </p:blipFill>
        <p:spPr>
          <a:xfrm>
            <a:off x="904350" y="1569340"/>
            <a:ext cx="2425083" cy="2998933"/>
          </a:xfrm>
          <a:prstGeom prst="rect">
            <a:avLst/>
          </a:prstGeom>
          <a:noFill/>
          <a:ln>
            <a:noFill/>
          </a:ln>
        </p:spPr>
      </p:pic>
      <p:pic>
        <p:nvPicPr>
          <p:cNvPr id="115" name="Google Shape;115;g2c94c380887_2_7"/>
          <p:cNvPicPr preferRelativeResize="0"/>
          <p:nvPr/>
        </p:nvPicPr>
        <p:blipFill>
          <a:blip r:embed="rId4">
            <a:alphaModFix/>
          </a:blip>
          <a:stretch>
            <a:fillRect/>
          </a:stretch>
        </p:blipFill>
        <p:spPr>
          <a:xfrm>
            <a:off x="4828854" y="1569340"/>
            <a:ext cx="2198669" cy="2913059"/>
          </a:xfrm>
          <a:prstGeom prst="rect">
            <a:avLst/>
          </a:prstGeom>
          <a:noFill/>
          <a:ln>
            <a:noFill/>
          </a:ln>
        </p:spPr>
      </p:pic>
      <p:sp>
        <p:nvSpPr>
          <p:cNvPr id="116" name="Google Shape;116;g2c94c380887_2_7"/>
          <p:cNvSpPr txBox="1"/>
          <p:nvPr/>
        </p:nvSpPr>
        <p:spPr>
          <a:xfrm>
            <a:off x="767525" y="4613375"/>
            <a:ext cx="3736200" cy="18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Rebecca Wilson-</a:t>
            </a:r>
            <a:r>
              <a:rPr lang="en-US" sz="2000" b="1" dirty="0" err="1">
                <a:solidFill>
                  <a:schemeClr val="dk1"/>
                </a:solidFill>
                <a:latin typeface="Calibri"/>
                <a:ea typeface="Calibri"/>
                <a:cs typeface="Calibri"/>
                <a:sym typeface="Calibri"/>
              </a:rPr>
              <a:t>Mah</a:t>
            </a:r>
            <a:r>
              <a:rPr lang="en-US" sz="2000" b="1" dirty="0">
                <a:solidFill>
                  <a:schemeClr val="dk1"/>
                </a:solidFill>
                <a:latin typeface="Calibri"/>
                <a:ea typeface="Calibri"/>
                <a:cs typeface="Calibri"/>
                <a:sym typeface="Calibri"/>
              </a:rPr>
              <a:t>, EdD, CPHR</a:t>
            </a:r>
            <a:endParaRPr sz="20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dirty="0">
                <a:solidFill>
                  <a:schemeClr val="dk1"/>
                </a:solidFill>
                <a:latin typeface="Calibri"/>
                <a:ea typeface="Calibri"/>
                <a:cs typeface="Calibri"/>
                <a:sym typeface="Calibri"/>
              </a:rPr>
              <a:t>Associate Professor and Program Head MA Tourism Management </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1" dirty="0">
                <a:solidFill>
                  <a:schemeClr val="dk1"/>
                </a:solidFill>
                <a:latin typeface="Calibri"/>
                <a:ea typeface="Calibri"/>
                <a:cs typeface="Calibri"/>
                <a:sym typeface="Calibri"/>
              </a:rPr>
              <a:t>School of Tourism and Hospitality Management</a:t>
            </a:r>
            <a:endParaRPr sz="1800" b="1" dirty="0">
              <a:solidFill>
                <a:schemeClr val="dk1"/>
              </a:solidFill>
              <a:latin typeface="Calibri"/>
              <a:ea typeface="Calibri"/>
              <a:cs typeface="Calibri"/>
              <a:sym typeface="Calibri"/>
            </a:endParaRPr>
          </a:p>
        </p:txBody>
      </p:sp>
      <p:sp>
        <p:nvSpPr>
          <p:cNvPr id="117" name="Google Shape;117;g2c94c380887_2_7"/>
          <p:cNvSpPr txBox="1"/>
          <p:nvPr/>
        </p:nvSpPr>
        <p:spPr>
          <a:xfrm>
            <a:off x="8101224" y="4560865"/>
            <a:ext cx="3323251" cy="18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Ken Jeffery, MA </a:t>
            </a:r>
          </a:p>
          <a:p>
            <a:pPr marL="0" lvl="0" indent="0" algn="l" rtl="0">
              <a:spcBef>
                <a:spcPts val="0"/>
              </a:spcBef>
              <a:spcAft>
                <a:spcPts val="0"/>
              </a:spcAft>
              <a:buNone/>
            </a:pPr>
            <a:r>
              <a:rPr lang="en-US" sz="1800" dirty="0">
                <a:solidFill>
                  <a:schemeClr val="dk1"/>
                </a:solidFill>
                <a:latin typeface="Calibri"/>
                <a:cs typeface="Calibri"/>
                <a:sym typeface="Calibri"/>
              </a:rPr>
              <a:t>Associate Director, </a:t>
            </a:r>
          </a:p>
          <a:p>
            <a:pPr marL="0" lvl="0" indent="0" algn="l" rtl="0">
              <a:spcBef>
                <a:spcPts val="0"/>
              </a:spcBef>
              <a:spcAft>
                <a:spcPts val="0"/>
              </a:spcAft>
              <a:buNone/>
            </a:pPr>
            <a:r>
              <a:rPr lang="en-US" sz="1800" b="1" dirty="0">
                <a:solidFill>
                  <a:schemeClr val="dk1"/>
                </a:solidFill>
                <a:latin typeface="Calibri"/>
                <a:cs typeface="Calibri"/>
                <a:sym typeface="Calibri"/>
              </a:rPr>
              <a:t>Centre for Teaching and Education Technologies</a:t>
            </a:r>
            <a:endParaRPr sz="1800" b="1" dirty="0">
              <a:solidFill>
                <a:schemeClr val="dk1"/>
              </a:solidFill>
              <a:latin typeface="Calibri"/>
              <a:cs typeface="Calibri"/>
              <a:sym typeface="Calibri"/>
            </a:endParaRPr>
          </a:p>
        </p:txBody>
      </p:sp>
      <p:sp>
        <p:nvSpPr>
          <p:cNvPr id="119" name="Google Shape;119;g2c94c380887_2_7"/>
          <p:cNvSpPr txBox="1"/>
          <p:nvPr/>
        </p:nvSpPr>
        <p:spPr>
          <a:xfrm>
            <a:off x="4712775" y="4568273"/>
            <a:ext cx="3131400" cy="19405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Jo Axe, PhD, CPA, CGA</a:t>
            </a:r>
            <a:endParaRPr sz="20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dirty="0">
                <a:solidFill>
                  <a:schemeClr val="dk1"/>
                </a:solidFill>
                <a:latin typeface="Calibri"/>
                <a:ea typeface="Calibri"/>
                <a:cs typeface="Calibri"/>
                <a:sym typeface="Calibri"/>
              </a:rPr>
              <a:t>Professor and Program Head, MA Interdisciplinary Studies </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1" dirty="0">
                <a:solidFill>
                  <a:schemeClr val="dk1"/>
                </a:solidFill>
                <a:latin typeface="Calibri"/>
                <a:ea typeface="Calibri"/>
                <a:cs typeface="Calibri"/>
                <a:sym typeface="Calibri"/>
              </a:rPr>
              <a:t>School of Education and Technology and College of Interdisciplinary Studies</a:t>
            </a: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8" name="Google Shape;125;p2">
            <a:extLst>
              <a:ext uri="{FF2B5EF4-FFF2-40B4-BE49-F238E27FC236}">
                <a16:creationId xmlns:a16="http://schemas.microsoft.com/office/drawing/2014/main" id="{094F5208-7DC7-4348-AB81-FA51D74828DF}"/>
              </a:ext>
            </a:extLst>
          </p:cNvPr>
          <p:cNvSpPr txBox="1">
            <a:spLocks/>
          </p:cNvSpPr>
          <p:nvPr/>
        </p:nvSpPr>
        <p:spPr>
          <a:xfrm>
            <a:off x="767525" y="401735"/>
            <a:ext cx="10905000" cy="85957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pPr>
            <a:r>
              <a:rPr lang="en-US" sz="4800" dirty="0">
                <a:solidFill>
                  <a:schemeClr val="accent2"/>
                </a:solidFill>
              </a:rPr>
              <a:t>Introductions</a:t>
            </a:r>
            <a:endParaRPr lang="en-US" dirty="0">
              <a:solidFill>
                <a:schemeClr val="accent2"/>
              </a:solidFill>
            </a:endParaRPr>
          </a:p>
        </p:txBody>
      </p:sp>
      <p:pic>
        <p:nvPicPr>
          <p:cNvPr id="2050" name="Picture 2" descr="Ken Jeffery portrait">
            <a:extLst>
              <a:ext uri="{FF2B5EF4-FFF2-40B4-BE49-F238E27FC236}">
                <a16:creationId xmlns:a16="http://schemas.microsoft.com/office/drawing/2014/main" id="{8D57D1E4-0B42-2F44-7290-F1829CD27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3802" y="1569340"/>
            <a:ext cx="2643432" cy="26434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
          <p:cNvSpPr/>
          <p:nvPr/>
        </p:nvSpPr>
        <p:spPr>
          <a:xfrm>
            <a:off x="0" y="543147"/>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2"/>
          <p:cNvSpPr txBox="1">
            <a:spLocks noGrp="1"/>
          </p:cNvSpPr>
          <p:nvPr>
            <p:ph type="title"/>
          </p:nvPr>
        </p:nvSpPr>
        <p:spPr>
          <a:xfrm>
            <a:off x="557942" y="713134"/>
            <a:ext cx="10905000" cy="113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4800" dirty="0">
                <a:solidFill>
                  <a:schemeClr val="accent2"/>
                </a:solidFill>
              </a:rPr>
              <a:t>Agenda</a:t>
            </a:r>
            <a:endParaRPr dirty="0">
              <a:solidFill>
                <a:schemeClr val="accent2"/>
              </a:solidFill>
            </a:endParaRPr>
          </a:p>
        </p:txBody>
      </p:sp>
      <p:sp>
        <p:nvSpPr>
          <p:cNvPr id="126" name="Google Shape;126;p2"/>
          <p:cNvSpPr txBox="1">
            <a:spLocks noGrp="1"/>
          </p:cNvSpPr>
          <p:nvPr>
            <p:ph type="body" idx="1"/>
          </p:nvPr>
        </p:nvSpPr>
        <p:spPr>
          <a:xfrm>
            <a:off x="711055" y="1925527"/>
            <a:ext cx="10054800" cy="3787800"/>
          </a:xfrm>
          <a:prstGeom prst="rect">
            <a:avLst/>
          </a:prstGeom>
          <a:noFill/>
          <a:ln>
            <a:noFill/>
          </a:ln>
        </p:spPr>
        <p:txBody>
          <a:bodyPr spcFirstLastPara="1" wrap="square" lIns="91425" tIns="45700" rIns="91425" bIns="45700" anchor="t" anchorCtr="0">
            <a:normAutofit/>
          </a:bodyPr>
          <a:lstStyle/>
          <a:p>
            <a:pPr marL="228593" lvl="0" indent="-241293" algn="l" rtl="0">
              <a:lnSpc>
                <a:spcPct val="150000"/>
              </a:lnSpc>
              <a:spcBef>
                <a:spcPts val="0"/>
              </a:spcBef>
              <a:spcAft>
                <a:spcPts val="0"/>
              </a:spcAft>
              <a:buClr>
                <a:schemeClr val="dk1"/>
              </a:buClr>
              <a:buSzPts val="2600"/>
              <a:buChar char="•"/>
            </a:pPr>
            <a:r>
              <a:rPr lang="en-US" sz="2600" dirty="0"/>
              <a:t>Traditional teaching cases</a:t>
            </a:r>
          </a:p>
          <a:p>
            <a:pPr marL="228593" lvl="0" indent="-241293" algn="l" rtl="0">
              <a:lnSpc>
                <a:spcPct val="150000"/>
              </a:lnSpc>
              <a:spcBef>
                <a:spcPts val="0"/>
              </a:spcBef>
              <a:spcAft>
                <a:spcPts val="0"/>
              </a:spcAft>
              <a:buClr>
                <a:schemeClr val="dk1"/>
              </a:buClr>
              <a:buSzPts val="2600"/>
              <a:buChar char="•"/>
            </a:pPr>
            <a:r>
              <a:rPr lang="en-US" sz="2600" dirty="0"/>
              <a:t>The new project – a coaching case</a:t>
            </a:r>
          </a:p>
          <a:p>
            <a:pPr marL="228593" lvl="0" indent="-241293" algn="l" rtl="0">
              <a:lnSpc>
                <a:spcPct val="150000"/>
              </a:lnSpc>
              <a:spcBef>
                <a:spcPts val="0"/>
              </a:spcBef>
              <a:spcAft>
                <a:spcPts val="0"/>
              </a:spcAft>
              <a:buClr>
                <a:schemeClr val="dk1"/>
              </a:buClr>
              <a:buSzPts val="2600"/>
              <a:buChar char="•"/>
            </a:pPr>
            <a:r>
              <a:rPr lang="en-US" sz="2600" dirty="0"/>
              <a:t>The flip book </a:t>
            </a:r>
          </a:p>
          <a:p>
            <a:pPr marL="228593" lvl="0" indent="-241293" algn="l" rtl="0">
              <a:lnSpc>
                <a:spcPct val="150000"/>
              </a:lnSpc>
              <a:spcBef>
                <a:spcPts val="0"/>
              </a:spcBef>
              <a:spcAft>
                <a:spcPts val="0"/>
              </a:spcAft>
              <a:buClr>
                <a:schemeClr val="dk1"/>
              </a:buClr>
              <a:buSzPts val="2600"/>
              <a:buChar char="•"/>
            </a:pPr>
            <a:r>
              <a:rPr lang="en-US" sz="2600" dirty="0"/>
              <a:t>Q &amp; A</a:t>
            </a:r>
          </a:p>
          <a:p>
            <a:pPr marL="0" lvl="0" indent="0" algn="l" rtl="0">
              <a:lnSpc>
                <a:spcPct val="150000"/>
              </a:lnSpc>
              <a:spcBef>
                <a:spcPts val="0"/>
              </a:spcBef>
              <a:spcAft>
                <a:spcPts val="0"/>
              </a:spcAft>
              <a:buClr>
                <a:schemeClr val="dk1"/>
              </a:buClr>
              <a:buSzPts val="2600"/>
              <a:buNone/>
            </a:pPr>
            <a:r>
              <a:rPr lang="en-US" sz="2600" dirty="0"/>
              <a:t>	</a:t>
            </a:r>
          </a:p>
          <a:p>
            <a:pPr marL="228593" lvl="0" indent="0" algn="l" rtl="0">
              <a:lnSpc>
                <a:spcPct val="90000"/>
              </a:lnSpc>
              <a:spcBef>
                <a:spcPts val="1000"/>
              </a:spcBef>
              <a:spcAft>
                <a:spcPts val="0"/>
              </a:spcAft>
              <a:buNone/>
            </a:pPr>
            <a:endParaRPr sz="2000" dirty="0"/>
          </a:p>
        </p:txBody>
      </p:sp>
      <p:sp>
        <p:nvSpPr>
          <p:cNvPr id="127" name="Google Shape;127;p2"/>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2"/>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2"/>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2"/>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2"/>
          <p:cNvSpPr txBox="1">
            <a:spLocks noGrp="1"/>
          </p:cNvSpPr>
          <p:nvPr>
            <p:ph type="title"/>
          </p:nvPr>
        </p:nvSpPr>
        <p:spPr>
          <a:xfrm>
            <a:off x="509204" y="1411643"/>
            <a:ext cx="3214898" cy="113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600"/>
              <a:buFont typeface="Calibri"/>
              <a:buNone/>
            </a:pPr>
            <a:r>
              <a:rPr lang="en-US" sz="4800" dirty="0">
                <a:solidFill>
                  <a:schemeClr val="accent2"/>
                </a:solidFill>
              </a:rPr>
              <a:t>Check in!</a:t>
            </a:r>
            <a:br>
              <a:rPr lang="en-US" sz="4800" dirty="0">
                <a:solidFill>
                  <a:schemeClr val="accent2"/>
                </a:solidFill>
              </a:rPr>
            </a:br>
            <a:br>
              <a:rPr lang="en-US" sz="4800" dirty="0"/>
            </a:br>
            <a:r>
              <a:rPr lang="en-US" sz="2700" dirty="0"/>
              <a:t>I’m thrilled to be here because…</a:t>
            </a:r>
            <a:br>
              <a:rPr lang="en-US" dirty="0"/>
            </a:br>
            <a:br>
              <a:rPr lang="en-US" dirty="0"/>
            </a:br>
            <a:endParaRPr sz="3100" dirty="0"/>
          </a:p>
        </p:txBody>
      </p:sp>
      <p:sp>
        <p:nvSpPr>
          <p:cNvPr id="127" name="Google Shape;127;p2"/>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2"/>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2"/>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2"/>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Picture 2" descr="Royal Roads University acknowledged as change makers - Greater Victoria News">
            <a:extLst>
              <a:ext uri="{FF2B5EF4-FFF2-40B4-BE49-F238E27FC236}">
                <a16:creationId xmlns:a16="http://schemas.microsoft.com/office/drawing/2014/main" id="{EE325A37-5A59-CF61-6376-7EBBE374A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086" y="1321221"/>
            <a:ext cx="8294914" cy="55367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07255A1-981E-7D3A-0E98-E0768E3E289E}"/>
              </a:ext>
            </a:extLst>
          </p:cNvPr>
          <p:cNvPicPr>
            <a:picLocks noChangeAspect="1"/>
          </p:cNvPicPr>
          <p:nvPr/>
        </p:nvPicPr>
        <p:blipFill>
          <a:blip r:embed="rId4"/>
          <a:stretch>
            <a:fillRect/>
          </a:stretch>
        </p:blipFill>
        <p:spPr>
          <a:xfrm>
            <a:off x="2891846" y="228553"/>
            <a:ext cx="9032362" cy="836184"/>
          </a:xfrm>
          <a:prstGeom prst="rect">
            <a:avLst/>
          </a:prstGeom>
        </p:spPr>
      </p:pic>
    </p:spTree>
    <p:extLst>
      <p:ext uri="{BB962C8B-B14F-4D97-AF65-F5344CB8AC3E}">
        <p14:creationId xmlns:p14="http://schemas.microsoft.com/office/powerpoint/2010/main" val="222307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c6bf8bd591_1_71"/>
          <p:cNvSpPr/>
          <p:nvPr/>
        </p:nvSpPr>
        <p:spPr>
          <a:xfrm>
            <a:off x="0" y="0"/>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g2c6bf8bd591_1_71"/>
          <p:cNvSpPr txBox="1">
            <a:spLocks noGrp="1"/>
          </p:cNvSpPr>
          <p:nvPr>
            <p:ph type="title"/>
          </p:nvPr>
        </p:nvSpPr>
        <p:spPr>
          <a:xfrm>
            <a:off x="635000" y="640823"/>
            <a:ext cx="3418800" cy="558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700"/>
              <a:buFont typeface="Calibri"/>
              <a:buNone/>
            </a:pPr>
            <a:r>
              <a:rPr lang="en-US" sz="4700" dirty="0">
                <a:solidFill>
                  <a:schemeClr val="accent2"/>
                </a:solidFill>
              </a:rPr>
              <a:t>Teaching Cases</a:t>
            </a:r>
            <a:endParaRPr dirty="0">
              <a:solidFill>
                <a:schemeClr val="accent2"/>
              </a:solidFill>
            </a:endParaRPr>
          </a:p>
        </p:txBody>
      </p:sp>
      <p:sp>
        <p:nvSpPr>
          <p:cNvPr id="227" name="Google Shape;227;g2c6bf8bd591_1_71"/>
          <p:cNvSpPr/>
          <p:nvPr/>
        </p:nvSpPr>
        <p:spPr>
          <a:xfrm rot="5400000">
            <a:off x="1627456" y="3462725"/>
            <a:ext cx="5410200" cy="18277"/>
          </a:xfrm>
          <a:custGeom>
            <a:avLst/>
            <a:gdLst/>
            <a:ahLst/>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28" name="Google Shape;228;g2c6bf8bd591_1_71"/>
          <p:cNvGrpSpPr/>
          <p:nvPr/>
        </p:nvGrpSpPr>
        <p:grpSpPr>
          <a:xfrm>
            <a:off x="4648017" y="641392"/>
            <a:ext cx="6900227" cy="5535000"/>
            <a:chOff x="0" y="570"/>
            <a:chExt cx="5175300" cy="5535000"/>
          </a:xfrm>
        </p:grpSpPr>
        <p:sp>
          <p:nvSpPr>
            <p:cNvPr id="229" name="Google Shape;229;g2c6bf8bd591_1_71"/>
            <p:cNvSpPr/>
            <p:nvPr/>
          </p:nvSpPr>
          <p:spPr>
            <a:xfrm>
              <a:off x="0" y="369570"/>
              <a:ext cx="5175300" cy="630000"/>
            </a:xfrm>
            <a:prstGeom prst="rect">
              <a:avLst/>
            </a:prstGeom>
            <a:solidFill>
              <a:schemeClr val="lt1">
                <a:alpha val="89800"/>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g2c6bf8bd591_1_71"/>
            <p:cNvSpPr/>
            <p:nvPr/>
          </p:nvSpPr>
          <p:spPr>
            <a:xfrm>
              <a:off x="258769" y="570"/>
              <a:ext cx="3622800" cy="7380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g2c6bf8bd591_1_71"/>
            <p:cNvSpPr txBox="1"/>
            <p:nvPr/>
          </p:nvSpPr>
          <p:spPr>
            <a:xfrm>
              <a:off x="294795" y="36596"/>
              <a:ext cx="3550800" cy="666000"/>
            </a:xfrm>
            <a:prstGeom prst="rect">
              <a:avLst/>
            </a:prstGeom>
            <a:noFill/>
            <a:ln>
              <a:noFill/>
            </a:ln>
          </p:spPr>
          <p:txBody>
            <a:bodyPr spcFirstLastPara="1" wrap="square" lIns="136925" tIns="0" rIns="136925" bIns="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NARRATIVE</a:t>
              </a:r>
              <a:endParaRPr/>
            </a:p>
          </p:txBody>
        </p:sp>
        <p:sp>
          <p:nvSpPr>
            <p:cNvPr id="232" name="Google Shape;232;g2c6bf8bd591_1_71"/>
            <p:cNvSpPr/>
            <p:nvPr/>
          </p:nvSpPr>
          <p:spPr>
            <a:xfrm>
              <a:off x="0" y="1503570"/>
              <a:ext cx="5175300" cy="630000"/>
            </a:xfrm>
            <a:prstGeom prst="rect">
              <a:avLst/>
            </a:prstGeom>
            <a:solidFill>
              <a:schemeClr val="lt1">
                <a:alpha val="89800"/>
              </a:schemeClr>
            </a:solidFill>
            <a:ln w="12700" cap="flat" cmpd="sng">
              <a:solidFill>
                <a:srgbClr val="D778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2c6bf8bd591_1_71"/>
            <p:cNvSpPr/>
            <p:nvPr/>
          </p:nvSpPr>
          <p:spPr>
            <a:xfrm>
              <a:off x="258769" y="1134570"/>
              <a:ext cx="3622800" cy="738000"/>
            </a:xfrm>
            <a:prstGeom prst="roundRect">
              <a:avLst>
                <a:gd name="adj" fmla="val 16667"/>
              </a:avLst>
            </a:prstGeom>
            <a:solidFill>
              <a:srgbClr val="D778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g2c6bf8bd591_1_71"/>
            <p:cNvSpPr txBox="1"/>
            <p:nvPr/>
          </p:nvSpPr>
          <p:spPr>
            <a:xfrm>
              <a:off x="294795" y="1170596"/>
              <a:ext cx="3550800" cy="666000"/>
            </a:xfrm>
            <a:prstGeom prst="rect">
              <a:avLst/>
            </a:prstGeom>
            <a:noFill/>
            <a:ln>
              <a:noFill/>
            </a:ln>
          </p:spPr>
          <p:txBody>
            <a:bodyPr spcFirstLastPara="1" wrap="square" lIns="136925" tIns="0" rIns="136925" bIns="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FACTS</a:t>
              </a:r>
              <a:endParaRPr sz="2500" b="0" i="0" u="none" strike="noStrike" cap="none">
                <a:solidFill>
                  <a:schemeClr val="lt1"/>
                </a:solidFill>
                <a:latin typeface="Calibri"/>
                <a:ea typeface="Calibri"/>
                <a:cs typeface="Calibri"/>
                <a:sym typeface="Calibri"/>
              </a:endParaRPr>
            </a:p>
          </p:txBody>
        </p:sp>
        <p:sp>
          <p:nvSpPr>
            <p:cNvPr id="235" name="Google Shape;235;g2c6bf8bd591_1_71"/>
            <p:cNvSpPr/>
            <p:nvPr/>
          </p:nvSpPr>
          <p:spPr>
            <a:xfrm>
              <a:off x="0" y="2637570"/>
              <a:ext cx="5175300" cy="630000"/>
            </a:xfrm>
            <a:prstGeom prst="rect">
              <a:avLst/>
            </a:prstGeom>
            <a:solidFill>
              <a:schemeClr val="lt1">
                <a:alpha val="89800"/>
              </a:schemeClr>
            </a:solidFill>
            <a:ln w="12700" cap="flat" cmpd="sng">
              <a:solidFill>
                <a:srgbClr val="C47F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2c6bf8bd591_1_71"/>
            <p:cNvSpPr/>
            <p:nvPr/>
          </p:nvSpPr>
          <p:spPr>
            <a:xfrm>
              <a:off x="258769" y="2268570"/>
              <a:ext cx="3622800" cy="738000"/>
            </a:xfrm>
            <a:prstGeom prst="roundRect">
              <a:avLst>
                <a:gd name="adj" fmla="val 16667"/>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g2c6bf8bd591_1_71"/>
            <p:cNvSpPr txBox="1"/>
            <p:nvPr/>
          </p:nvSpPr>
          <p:spPr>
            <a:xfrm>
              <a:off x="294795" y="2304596"/>
              <a:ext cx="3550800" cy="666000"/>
            </a:xfrm>
            <a:prstGeom prst="rect">
              <a:avLst/>
            </a:prstGeom>
            <a:noFill/>
            <a:ln>
              <a:noFill/>
            </a:ln>
          </p:spPr>
          <p:txBody>
            <a:bodyPr spcFirstLastPara="1" wrap="square" lIns="136925" tIns="0" rIns="136925" bIns="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DECISION OR ANALYSIS</a:t>
              </a:r>
              <a:endParaRPr sz="2500" b="0" i="0" u="none" strike="noStrike" cap="none">
                <a:solidFill>
                  <a:schemeClr val="lt1"/>
                </a:solidFill>
                <a:latin typeface="Calibri"/>
                <a:ea typeface="Calibri"/>
                <a:cs typeface="Calibri"/>
                <a:sym typeface="Calibri"/>
              </a:endParaRPr>
            </a:p>
          </p:txBody>
        </p:sp>
        <p:sp>
          <p:nvSpPr>
            <p:cNvPr id="238" name="Google Shape;238;g2c6bf8bd591_1_71"/>
            <p:cNvSpPr/>
            <p:nvPr/>
          </p:nvSpPr>
          <p:spPr>
            <a:xfrm>
              <a:off x="0" y="3771570"/>
              <a:ext cx="5175300" cy="630000"/>
            </a:xfrm>
            <a:prstGeom prst="rect">
              <a:avLst/>
            </a:prstGeom>
            <a:solidFill>
              <a:schemeClr val="lt1">
                <a:alpha val="89800"/>
              </a:schemeClr>
            </a:solidFill>
            <a:ln w="12700" cap="flat" cmpd="sng">
              <a:solidFill>
                <a:srgbClr val="B38E8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g2c6bf8bd591_1_71"/>
            <p:cNvSpPr/>
            <p:nvPr/>
          </p:nvSpPr>
          <p:spPr>
            <a:xfrm>
              <a:off x="258769" y="3402570"/>
              <a:ext cx="3622800" cy="738000"/>
            </a:xfrm>
            <a:prstGeom prst="roundRect">
              <a:avLst>
                <a:gd name="adj" fmla="val 16667"/>
              </a:avLst>
            </a:prstGeom>
            <a:solidFill>
              <a:srgbClr val="B38E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2c6bf8bd591_1_71"/>
            <p:cNvSpPr txBox="1"/>
            <p:nvPr/>
          </p:nvSpPr>
          <p:spPr>
            <a:xfrm>
              <a:off x="294795" y="3438596"/>
              <a:ext cx="3550800" cy="666000"/>
            </a:xfrm>
            <a:prstGeom prst="rect">
              <a:avLst/>
            </a:prstGeom>
            <a:noFill/>
            <a:ln>
              <a:noFill/>
            </a:ln>
          </p:spPr>
          <p:txBody>
            <a:bodyPr spcFirstLastPara="1" wrap="square" lIns="136925" tIns="0" rIns="136925" bIns="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PAST TENSE</a:t>
              </a:r>
              <a:endParaRPr sz="2500" b="0" i="0" u="none" strike="noStrike" cap="none">
                <a:solidFill>
                  <a:schemeClr val="lt1"/>
                </a:solidFill>
                <a:latin typeface="Calibri"/>
                <a:ea typeface="Calibri"/>
                <a:cs typeface="Calibri"/>
                <a:sym typeface="Calibri"/>
              </a:endParaRPr>
            </a:p>
          </p:txBody>
        </p:sp>
        <p:sp>
          <p:nvSpPr>
            <p:cNvPr id="241" name="Google Shape;241;g2c6bf8bd591_1_71"/>
            <p:cNvSpPr/>
            <p:nvPr/>
          </p:nvSpPr>
          <p:spPr>
            <a:xfrm>
              <a:off x="0" y="4905570"/>
              <a:ext cx="5175300" cy="630000"/>
            </a:xfrm>
            <a:prstGeom prst="rect">
              <a:avLst/>
            </a:prstGeom>
            <a:solidFill>
              <a:schemeClr val="lt1">
                <a:alpha val="89800"/>
              </a:schemeClr>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g2c6bf8bd591_1_71"/>
            <p:cNvSpPr/>
            <p:nvPr/>
          </p:nvSpPr>
          <p:spPr>
            <a:xfrm>
              <a:off x="258769" y="4536570"/>
              <a:ext cx="3622800" cy="738000"/>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g2c6bf8bd591_1_71"/>
            <p:cNvSpPr txBox="1"/>
            <p:nvPr/>
          </p:nvSpPr>
          <p:spPr>
            <a:xfrm>
              <a:off x="294795" y="4572596"/>
              <a:ext cx="3550800" cy="666000"/>
            </a:xfrm>
            <a:prstGeom prst="rect">
              <a:avLst/>
            </a:prstGeom>
            <a:noFill/>
            <a:ln>
              <a:noFill/>
            </a:ln>
          </p:spPr>
          <p:txBody>
            <a:bodyPr spcFirstLastPara="1" wrap="square" lIns="136925" tIns="0" rIns="136925" bIns="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EXHIBITS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ver of a book&#10;&#10;Description automatically generated">
            <a:extLst>
              <a:ext uri="{FF2B5EF4-FFF2-40B4-BE49-F238E27FC236}">
                <a16:creationId xmlns:a16="http://schemas.microsoft.com/office/drawing/2014/main" id="{40605C68-9D37-FD92-209D-3FB5F2FBEA3F}"/>
              </a:ext>
            </a:extLst>
          </p:cNvPr>
          <p:cNvPicPr>
            <a:picLocks noChangeAspect="1"/>
          </p:cNvPicPr>
          <p:nvPr/>
        </p:nvPicPr>
        <p:blipFill>
          <a:blip r:embed="rId3"/>
          <a:stretch>
            <a:fillRect/>
          </a:stretch>
        </p:blipFill>
        <p:spPr>
          <a:xfrm>
            <a:off x="328201" y="403500"/>
            <a:ext cx="5767799" cy="5442128"/>
          </a:xfrm>
          <a:prstGeom prst="rect">
            <a:avLst/>
          </a:prstGeom>
        </p:spPr>
      </p:pic>
      <p:pic>
        <p:nvPicPr>
          <p:cNvPr id="6" name="Picture 5">
            <a:extLst>
              <a:ext uri="{FF2B5EF4-FFF2-40B4-BE49-F238E27FC236}">
                <a16:creationId xmlns:a16="http://schemas.microsoft.com/office/drawing/2014/main" id="{B26C39AD-8D29-D73F-B92C-3AEBB57AF253}"/>
              </a:ext>
            </a:extLst>
          </p:cNvPr>
          <p:cNvPicPr>
            <a:picLocks noChangeAspect="1"/>
          </p:cNvPicPr>
          <p:nvPr/>
        </p:nvPicPr>
        <p:blipFill>
          <a:blip r:embed="rId4"/>
          <a:stretch>
            <a:fillRect/>
          </a:stretch>
        </p:blipFill>
        <p:spPr>
          <a:xfrm>
            <a:off x="5490956" y="2971799"/>
            <a:ext cx="6701043" cy="3692835"/>
          </a:xfrm>
          <a:prstGeom prst="rect">
            <a:avLst/>
          </a:prstGeom>
        </p:spPr>
      </p:pic>
    </p:spTree>
    <p:extLst>
      <p:ext uri="{BB962C8B-B14F-4D97-AF65-F5344CB8AC3E}">
        <p14:creationId xmlns:p14="http://schemas.microsoft.com/office/powerpoint/2010/main" val="137678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c6bf8bd591_1_26"/>
          <p:cNvSpPr/>
          <p:nvPr/>
        </p:nvSpPr>
        <p:spPr>
          <a:xfrm>
            <a:off x="0" y="224444"/>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g2c6bf8bd591_1_26"/>
          <p:cNvSpPr txBox="1">
            <a:spLocks noGrp="1"/>
          </p:cNvSpPr>
          <p:nvPr>
            <p:ph type="title"/>
          </p:nvPr>
        </p:nvSpPr>
        <p:spPr>
          <a:xfrm>
            <a:off x="640080" y="4777739"/>
            <a:ext cx="3418800" cy="141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900"/>
              <a:buFont typeface="Calibri"/>
              <a:buNone/>
            </a:pPr>
            <a:r>
              <a:rPr lang="en-US" sz="2900"/>
              <a:t>The Opportunity…</a:t>
            </a:r>
            <a:br>
              <a:rPr lang="en-US" sz="2900"/>
            </a:br>
            <a:endParaRPr sz="2900"/>
          </a:p>
        </p:txBody>
      </p:sp>
      <p:pic>
        <p:nvPicPr>
          <p:cNvPr id="180" name="Google Shape;180;g2c6bf8bd591_1_26" descr="Royal Roads University on The Conversation"/>
          <p:cNvPicPr preferRelativeResize="0"/>
          <p:nvPr/>
        </p:nvPicPr>
        <p:blipFill rotWithShape="1">
          <a:blip r:embed="rId3">
            <a:alphaModFix/>
          </a:blip>
          <a:srcRect r="2714"/>
          <a:stretch/>
        </p:blipFill>
        <p:spPr>
          <a:xfrm>
            <a:off x="27" y="10"/>
            <a:ext cx="12188952" cy="4558430"/>
          </a:xfrm>
          <a:custGeom>
            <a:avLst/>
            <a:gdLst/>
            <a:ahLst/>
            <a:cxnLst/>
            <a:rect l="l" t="t" r="r" b="b"/>
            <a:pathLst>
              <a:path w="12188952" h="4558430" extrusionOk="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ln>
            <a:noFill/>
          </a:ln>
        </p:spPr>
      </p:pic>
      <p:sp>
        <p:nvSpPr>
          <p:cNvPr id="181" name="Google Shape;181;g2c6bf8bd591_1_26"/>
          <p:cNvSpPr/>
          <p:nvPr/>
        </p:nvSpPr>
        <p:spPr>
          <a:xfrm rot="5400000">
            <a:off x="3661311" y="5468212"/>
            <a:ext cx="1371600" cy="18277"/>
          </a:xfrm>
          <a:custGeom>
            <a:avLst/>
            <a:gdLst/>
            <a:ahLst/>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82" name="Google Shape;182;g2c6bf8bd591_1_26"/>
          <p:cNvGrpSpPr/>
          <p:nvPr/>
        </p:nvGrpSpPr>
        <p:grpSpPr>
          <a:xfrm>
            <a:off x="4720373" y="4795635"/>
            <a:ext cx="7292427" cy="1752256"/>
            <a:chOff x="49561" y="17896"/>
            <a:chExt cx="5469457" cy="1752256"/>
          </a:xfrm>
        </p:grpSpPr>
        <p:sp>
          <p:nvSpPr>
            <p:cNvPr id="183" name="Google Shape;183;g2c6bf8bd591_1_26"/>
            <p:cNvSpPr/>
            <p:nvPr/>
          </p:nvSpPr>
          <p:spPr>
            <a:xfrm>
              <a:off x="49561" y="17896"/>
              <a:ext cx="724200" cy="7242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g2c6bf8bd591_1_26"/>
            <p:cNvSpPr/>
            <p:nvPr/>
          </p:nvSpPr>
          <p:spPr>
            <a:xfrm>
              <a:off x="201623" y="169957"/>
              <a:ext cx="420000" cy="420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g2c6bf8bd591_1_26"/>
            <p:cNvSpPr/>
            <p:nvPr/>
          </p:nvSpPr>
          <p:spPr>
            <a:xfrm>
              <a:off x="928831" y="17896"/>
              <a:ext cx="1706700" cy="72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g2c6bf8bd591_1_26"/>
            <p:cNvSpPr txBox="1"/>
            <p:nvPr/>
          </p:nvSpPr>
          <p:spPr>
            <a:xfrm>
              <a:off x="928831" y="17896"/>
              <a:ext cx="1706700" cy="724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2000" b="0" i="0" u="none" strike="noStrike" cap="none" dirty="0">
                  <a:solidFill>
                    <a:schemeClr val="dk1"/>
                  </a:solidFill>
                  <a:latin typeface="Calibri"/>
                  <a:ea typeface="Calibri"/>
                  <a:cs typeface="Calibri"/>
                  <a:sym typeface="Calibri"/>
                </a:rPr>
                <a:t>Accessibility</a:t>
              </a:r>
              <a:endParaRPr sz="2000" dirty="0"/>
            </a:p>
          </p:txBody>
        </p:sp>
        <p:sp>
          <p:nvSpPr>
            <p:cNvPr id="187" name="Google Shape;187;g2c6bf8bd591_1_26"/>
            <p:cNvSpPr/>
            <p:nvPr/>
          </p:nvSpPr>
          <p:spPr>
            <a:xfrm>
              <a:off x="2933049" y="17896"/>
              <a:ext cx="724200" cy="7242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2c6bf8bd591_1_26"/>
            <p:cNvSpPr/>
            <p:nvPr/>
          </p:nvSpPr>
          <p:spPr>
            <a:xfrm>
              <a:off x="3085110" y="169957"/>
              <a:ext cx="420000" cy="4200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g2c6bf8bd591_1_26"/>
            <p:cNvSpPr/>
            <p:nvPr/>
          </p:nvSpPr>
          <p:spPr>
            <a:xfrm>
              <a:off x="3812318" y="17896"/>
              <a:ext cx="1706700" cy="72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g2c6bf8bd591_1_26"/>
            <p:cNvSpPr txBox="1"/>
            <p:nvPr/>
          </p:nvSpPr>
          <p:spPr>
            <a:xfrm>
              <a:off x="3812318" y="17896"/>
              <a:ext cx="1706700" cy="724200"/>
            </a:xfrm>
            <a:prstGeom prst="rect">
              <a:avLst/>
            </a:prstGeom>
            <a:noFill/>
            <a:ln>
              <a:noFill/>
            </a:ln>
          </p:spPr>
          <p:txBody>
            <a:bodyPr spcFirstLastPara="1" wrap="square" lIns="0" tIns="0" rIns="0" bIns="0" anchor="ctr" anchorCtr="0">
              <a:noAutofit/>
            </a:bodyPr>
            <a:lstStyle/>
            <a:p>
              <a:pPr>
                <a:buClr>
                  <a:schemeClr val="dk1"/>
                </a:buClr>
                <a:buSzPts val="1500"/>
              </a:pPr>
              <a:r>
                <a:rPr lang="en-US" sz="2000" dirty="0">
                  <a:solidFill>
                    <a:schemeClr val="dk1"/>
                  </a:solidFill>
                  <a:latin typeface="Calibri"/>
                  <a:cs typeface="Calibri"/>
                  <a:sym typeface="Calibri"/>
                </a:rPr>
                <a:t>Engagement</a:t>
              </a:r>
              <a:endParaRPr sz="2000" dirty="0">
                <a:solidFill>
                  <a:schemeClr val="dk1"/>
                </a:solidFill>
                <a:latin typeface="Calibri"/>
                <a:cs typeface="Calibri"/>
              </a:endParaRPr>
            </a:p>
          </p:txBody>
        </p:sp>
        <p:sp>
          <p:nvSpPr>
            <p:cNvPr id="191" name="Google Shape;191;g2c6bf8bd591_1_26"/>
            <p:cNvSpPr/>
            <p:nvPr/>
          </p:nvSpPr>
          <p:spPr>
            <a:xfrm>
              <a:off x="49561" y="1045952"/>
              <a:ext cx="724200" cy="7242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2c6bf8bd591_1_26"/>
            <p:cNvSpPr/>
            <p:nvPr/>
          </p:nvSpPr>
          <p:spPr>
            <a:xfrm>
              <a:off x="201623" y="1198014"/>
              <a:ext cx="420000" cy="4200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g2c6bf8bd591_1_26"/>
            <p:cNvSpPr/>
            <p:nvPr/>
          </p:nvSpPr>
          <p:spPr>
            <a:xfrm>
              <a:off x="928831" y="1045952"/>
              <a:ext cx="1706700" cy="72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g2c6bf8bd591_1_26"/>
            <p:cNvSpPr txBox="1"/>
            <p:nvPr/>
          </p:nvSpPr>
          <p:spPr>
            <a:xfrm>
              <a:off x="928831" y="1045952"/>
              <a:ext cx="1706700" cy="724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2000" dirty="0">
                  <a:solidFill>
                    <a:schemeClr val="dk1"/>
                  </a:solidFill>
                  <a:latin typeface="Calibri"/>
                  <a:cs typeface="Calibri"/>
                  <a:sym typeface="Calibri"/>
                </a:rPr>
                <a:t>Distribution</a:t>
              </a:r>
              <a:endParaRPr sz="2000" dirty="0">
                <a:solidFill>
                  <a:schemeClr val="dk1"/>
                </a:solidFill>
                <a:latin typeface="Calibri"/>
                <a:cs typeface="Calibri"/>
              </a:endParaRPr>
            </a:p>
          </p:txBody>
        </p:sp>
        <p:sp>
          <p:nvSpPr>
            <p:cNvPr id="195" name="Google Shape;195;g2c6bf8bd591_1_26"/>
            <p:cNvSpPr/>
            <p:nvPr/>
          </p:nvSpPr>
          <p:spPr>
            <a:xfrm>
              <a:off x="2933049" y="1045952"/>
              <a:ext cx="724200" cy="7242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2c6bf8bd591_1_26"/>
            <p:cNvSpPr/>
            <p:nvPr/>
          </p:nvSpPr>
          <p:spPr>
            <a:xfrm>
              <a:off x="3085110" y="1198014"/>
              <a:ext cx="420000" cy="4200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2c6bf8bd591_1_26"/>
            <p:cNvSpPr/>
            <p:nvPr/>
          </p:nvSpPr>
          <p:spPr>
            <a:xfrm>
              <a:off x="3812318" y="1045952"/>
              <a:ext cx="1706700" cy="72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2c6bf8bd591_1_26"/>
            <p:cNvSpPr txBox="1"/>
            <p:nvPr/>
          </p:nvSpPr>
          <p:spPr>
            <a:xfrm>
              <a:off x="3812318" y="1045952"/>
              <a:ext cx="1706700" cy="724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500"/>
                <a:buFont typeface="Calibri"/>
                <a:buNone/>
              </a:pPr>
              <a:r>
                <a:rPr lang="en-CA" sz="2000" dirty="0">
                  <a:solidFill>
                    <a:schemeClr val="dk1"/>
                  </a:solidFill>
                  <a:latin typeface="Calibri"/>
                  <a:cs typeface="Calibri"/>
                </a:rPr>
                <a:t>Representation</a:t>
              </a:r>
              <a:endParaRPr sz="2000" dirty="0">
                <a:solidFill>
                  <a:schemeClr val="dk1"/>
                </a:solidFill>
                <a:latin typeface="Calibri"/>
                <a:cs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g2c6bf8bd591_1_10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0" name="Google Shape;260;g2c6bf8bd591_1_103"/>
          <p:cNvSpPr/>
          <p:nvPr/>
        </p:nvSpPr>
        <p:spPr>
          <a:xfrm>
            <a:off x="0" y="0"/>
            <a:ext cx="12191999" cy="2083506"/>
          </a:xfrm>
          <a:custGeom>
            <a:avLst/>
            <a:gdLst/>
            <a:ahLst/>
            <a:cxnLst/>
            <a:rect l="l" t="t" r="r" b="b"/>
            <a:pathLst>
              <a:path w="12191999" h="2083506" extrusionOk="0">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1" name="Google Shape;261;g2c6bf8bd591_1_103"/>
          <p:cNvSpPr txBox="1">
            <a:spLocks noGrp="1"/>
          </p:cNvSpPr>
          <p:nvPr>
            <p:ph type="title"/>
          </p:nvPr>
        </p:nvSpPr>
        <p:spPr>
          <a:xfrm>
            <a:off x="828599" y="522208"/>
            <a:ext cx="10534800" cy="1463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Calibri"/>
              <a:buNone/>
            </a:pPr>
            <a:r>
              <a:rPr lang="en-CA" sz="3100" b="1" dirty="0">
                <a:solidFill>
                  <a:schemeClr val="accent2"/>
                </a:solidFill>
              </a:rPr>
              <a:t>The Teaching Case – Foundational Research</a:t>
            </a:r>
            <a:endParaRPr sz="3100" b="1" dirty="0">
              <a:solidFill>
                <a:schemeClr val="accent2"/>
              </a:solidFill>
            </a:endParaRPr>
          </a:p>
          <a:p>
            <a:pPr marL="0" lvl="0" indent="0" algn="ctr" rtl="0">
              <a:lnSpc>
                <a:spcPct val="90000"/>
              </a:lnSpc>
              <a:spcBef>
                <a:spcPts val="0"/>
              </a:spcBef>
              <a:spcAft>
                <a:spcPts val="0"/>
              </a:spcAft>
              <a:buClr>
                <a:schemeClr val="dk1"/>
              </a:buClr>
              <a:buSzPts val="3100"/>
              <a:buFont typeface="Calibri"/>
              <a:buNone/>
            </a:pPr>
            <a:br>
              <a:rPr lang="en-US" sz="2600" dirty="0">
                <a:solidFill>
                  <a:schemeClr val="dk1"/>
                </a:solidFill>
                <a:latin typeface="Calibri"/>
                <a:ea typeface="Calibri"/>
                <a:cs typeface="Calibri"/>
                <a:sym typeface="Calibri"/>
              </a:rPr>
            </a:br>
            <a:endParaRPr sz="2600" dirty="0">
              <a:latin typeface="Calibri"/>
              <a:ea typeface="Calibri"/>
              <a:cs typeface="Calibri"/>
              <a:sym typeface="Calibri"/>
            </a:endParaRPr>
          </a:p>
        </p:txBody>
      </p:sp>
      <p:sp>
        <p:nvSpPr>
          <p:cNvPr id="262" name="Google Shape;262;g2c6bf8bd591_1_103"/>
          <p:cNvSpPr txBox="1">
            <a:spLocks noGrp="1"/>
          </p:cNvSpPr>
          <p:nvPr>
            <p:ph type="body" idx="1"/>
          </p:nvPr>
        </p:nvSpPr>
        <p:spPr>
          <a:xfrm>
            <a:off x="688351" y="1646000"/>
            <a:ext cx="10534800" cy="4678500"/>
          </a:xfrm>
          <a:prstGeom prst="rect">
            <a:avLst/>
          </a:prstGeom>
          <a:noFill/>
          <a:ln>
            <a:noFill/>
          </a:ln>
        </p:spPr>
        <p:txBody>
          <a:bodyPr spcFirstLastPara="1" wrap="square" lIns="342900" tIns="45700" rIns="91425" bIns="45700" anchor="t" anchorCtr="0">
            <a:normAutofit lnSpcReduction="10000"/>
          </a:bodyPr>
          <a:lstStyle/>
          <a:p>
            <a:pPr marL="0" lvl="0" indent="0" algn="l" rtl="0">
              <a:spcBef>
                <a:spcPts val="0"/>
              </a:spcBef>
              <a:spcAft>
                <a:spcPts val="0"/>
              </a:spcAft>
              <a:buNone/>
            </a:pPr>
            <a:r>
              <a:rPr lang="en-US" b="1" dirty="0"/>
              <a:t>Applied Coaching Project Abstract</a:t>
            </a:r>
            <a:endParaRPr b="1" dirty="0"/>
          </a:p>
          <a:p>
            <a:pPr marL="228593" lvl="0" indent="0" algn="l" rtl="0">
              <a:spcBef>
                <a:spcPts val="0"/>
              </a:spcBef>
              <a:spcAft>
                <a:spcPts val="0"/>
              </a:spcAft>
              <a:buClr>
                <a:schemeClr val="dk1"/>
              </a:buClr>
              <a:buSzPts val="1100"/>
              <a:buFont typeface="Arial"/>
              <a:buNone/>
            </a:pPr>
            <a:endParaRPr sz="3600" b="1" dirty="0"/>
          </a:p>
          <a:p>
            <a:pPr marL="0" lvl="0" indent="0" algn="l" rtl="0">
              <a:lnSpc>
                <a:spcPct val="115000"/>
              </a:lnSpc>
              <a:spcBef>
                <a:spcPts val="0"/>
              </a:spcBef>
              <a:spcAft>
                <a:spcPts val="0"/>
              </a:spcAft>
              <a:buClr>
                <a:schemeClr val="dk1"/>
              </a:buClr>
              <a:buSzPts val="1100"/>
              <a:buFont typeface="Arial"/>
              <a:buNone/>
            </a:pPr>
            <a:r>
              <a:rPr lang="en-US" sz="1900" dirty="0">
                <a:highlight>
                  <a:srgbClr val="FFFFFF"/>
                </a:highlight>
                <a:latin typeface="Arial"/>
                <a:ea typeface="Arial"/>
                <a:cs typeface="Arial"/>
                <a:sym typeface="Arial"/>
              </a:rPr>
              <a:t>The question of the need for the coaching profession to understand the impact of race in coaching relationships was examined by integrating primary research from a focus group of white male coaches and a meta-synthesis of peer reviewed literature related to coaching and racism.  Critical Race Theory was engaged to raise the question of race, and disciplines such as education, psychology and social work were investigated to augment the small amount to critical literature related to race and coaching. Based in the experience of the focus group participants and the analysis of related literature, ten recommendations are offered to coach educators and professional bodies to enhance the capacity of coaching to meet the challenges of systemic racism.</a:t>
            </a:r>
            <a:endParaRPr sz="1900" dirty="0">
              <a:highlight>
                <a:srgbClr val="FFFFFF"/>
              </a:highlight>
              <a:latin typeface="Arial"/>
              <a:ea typeface="Arial"/>
              <a:cs typeface="Arial"/>
              <a:sym typeface="Arial"/>
            </a:endParaRPr>
          </a:p>
          <a:p>
            <a:pPr marL="514350" lvl="0" indent="-514350" algn="l" rtl="0">
              <a:lnSpc>
                <a:spcPct val="115000"/>
              </a:lnSpc>
              <a:spcBef>
                <a:spcPts val="1200"/>
              </a:spcBef>
              <a:spcAft>
                <a:spcPts val="1200"/>
              </a:spcAft>
              <a:buClr>
                <a:schemeClr val="dk1"/>
              </a:buClr>
              <a:buSzPts val="1100"/>
              <a:buFont typeface="Arial"/>
              <a:buNone/>
            </a:pPr>
            <a:r>
              <a:rPr lang="en-US" sz="1300" dirty="0">
                <a:latin typeface="Arial"/>
                <a:ea typeface="Arial"/>
                <a:cs typeface="Arial"/>
                <a:sym typeface="Arial"/>
              </a:rPr>
              <a:t>Duggan, B. (2023). </a:t>
            </a:r>
            <a:r>
              <a:rPr lang="en-US" sz="1300" i="1" dirty="0">
                <a:latin typeface="Arial"/>
                <a:ea typeface="Arial"/>
                <a:cs typeface="Arial"/>
                <a:sym typeface="Arial"/>
              </a:rPr>
              <a:t>How can white male coaches respond to the call-to-action challenging coaching educators to support anti-racism in coaching?</a:t>
            </a:r>
            <a:r>
              <a:rPr lang="en-US" sz="1300" dirty="0">
                <a:latin typeface="Arial"/>
                <a:ea typeface="Arial"/>
                <a:cs typeface="Arial"/>
                <a:sym typeface="Arial"/>
              </a:rPr>
              <a:t> [Unpublished applied coaching project]. Royal Roads University</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g2c6bf8bd591_1_1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g2c6bf8bd591_1_112"/>
          <p:cNvSpPr/>
          <p:nvPr/>
        </p:nvSpPr>
        <p:spPr>
          <a:xfrm flipH="1">
            <a:off x="8576660" y="3335867"/>
            <a:ext cx="329190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g2c6bf8bd591_1_112"/>
          <p:cNvSpPr/>
          <p:nvPr/>
        </p:nvSpPr>
        <p:spPr>
          <a:xfrm>
            <a:off x="641773" y="623275"/>
            <a:ext cx="10905300" cy="5607900"/>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g2c6bf8bd591_1_112"/>
          <p:cNvSpPr txBox="1">
            <a:spLocks noGrp="1"/>
          </p:cNvSpPr>
          <p:nvPr>
            <p:ph type="title"/>
          </p:nvPr>
        </p:nvSpPr>
        <p:spPr>
          <a:xfrm>
            <a:off x="1271037" y="-88061"/>
            <a:ext cx="9646800" cy="161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libri"/>
              <a:buNone/>
            </a:pPr>
            <a:r>
              <a:rPr lang="en-US" sz="3100" b="1" dirty="0">
                <a:solidFill>
                  <a:schemeClr val="accent2"/>
                </a:solidFill>
              </a:rPr>
              <a:t>The process from research project to teaching case</a:t>
            </a:r>
            <a:endParaRPr dirty="0"/>
          </a:p>
        </p:txBody>
      </p:sp>
      <p:sp>
        <p:nvSpPr>
          <p:cNvPr id="272" name="Google Shape;272;g2c6bf8bd591_1_112"/>
          <p:cNvSpPr txBox="1">
            <a:spLocks noGrp="1"/>
          </p:cNvSpPr>
          <p:nvPr>
            <p:ph type="body" idx="1"/>
          </p:nvPr>
        </p:nvSpPr>
        <p:spPr>
          <a:xfrm>
            <a:off x="1285225" y="1780075"/>
            <a:ext cx="8074800" cy="4182000"/>
          </a:xfrm>
          <a:prstGeom prst="rect">
            <a:avLst/>
          </a:prstGeom>
          <a:noFill/>
          <a:ln>
            <a:noFill/>
          </a:ln>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600"/>
              <a:buFont typeface="Arial"/>
              <a:buNone/>
            </a:pPr>
            <a:endParaRPr sz="1800" dirty="0"/>
          </a:p>
          <a:p>
            <a:pPr marL="114300" lvl="0" indent="0" algn="l" rtl="0">
              <a:spcBef>
                <a:spcPts val="750"/>
              </a:spcBef>
              <a:spcAft>
                <a:spcPts val="0"/>
              </a:spcAft>
              <a:buSzPts val="1800"/>
              <a:buNone/>
            </a:pPr>
            <a:r>
              <a:rPr lang="en-US" sz="1800" dirty="0">
                <a:solidFill>
                  <a:schemeClr val="accent2"/>
                </a:solidFill>
              </a:rPr>
              <a:t>Student’s applied coaching project</a:t>
            </a:r>
            <a:endParaRPr sz="1800" dirty="0">
              <a:solidFill>
                <a:schemeClr val="accent2"/>
              </a:solidFill>
            </a:endParaRPr>
          </a:p>
          <a:p>
            <a:pPr marL="914400" lvl="1" indent="-342900" algn="l" rtl="0">
              <a:spcBef>
                <a:spcPts val="0"/>
              </a:spcBef>
              <a:spcAft>
                <a:spcPts val="0"/>
              </a:spcAft>
              <a:buSzPts val="1800"/>
              <a:buAutoNum type="alphaLcPeriod"/>
            </a:pPr>
            <a:r>
              <a:rPr lang="en-US" sz="1800" dirty="0"/>
              <a:t>Approximately 40 pages</a:t>
            </a:r>
            <a:endParaRPr sz="1800" dirty="0"/>
          </a:p>
          <a:p>
            <a:pPr marL="914400" lvl="1" indent="-342900" algn="l" rtl="0">
              <a:spcBef>
                <a:spcPts val="0"/>
              </a:spcBef>
              <a:spcAft>
                <a:spcPts val="0"/>
              </a:spcAft>
              <a:buSzPts val="1800"/>
              <a:buAutoNum type="alphaLcPeriod"/>
            </a:pPr>
            <a:r>
              <a:rPr lang="en-US" sz="1800" dirty="0"/>
              <a:t>Traditional thesis structure</a:t>
            </a:r>
            <a:endParaRPr sz="1800" dirty="0"/>
          </a:p>
          <a:p>
            <a:pPr marL="914400" lvl="1" indent="-342900" algn="l" rtl="0">
              <a:spcBef>
                <a:spcPts val="0"/>
              </a:spcBef>
              <a:spcAft>
                <a:spcPts val="0"/>
              </a:spcAft>
              <a:buSzPts val="1800"/>
              <a:buAutoNum type="alphaLcPeriod"/>
            </a:pPr>
            <a:r>
              <a:rPr lang="en-US" sz="1800" dirty="0"/>
              <a:t>Recommendations presented</a:t>
            </a:r>
            <a:endParaRPr sz="1800" dirty="0"/>
          </a:p>
          <a:p>
            <a:pPr marL="914400" lvl="1" indent="-342900" algn="l" rtl="0">
              <a:spcBef>
                <a:spcPts val="0"/>
              </a:spcBef>
              <a:spcAft>
                <a:spcPts val="0"/>
              </a:spcAft>
              <a:buSzPts val="1800"/>
              <a:buAutoNum type="alphaLcPeriod"/>
            </a:pPr>
            <a:r>
              <a:rPr lang="en-US" sz="1800" dirty="0"/>
              <a:t>Extensive literature cited</a:t>
            </a:r>
            <a:endParaRPr sz="1800" dirty="0"/>
          </a:p>
          <a:p>
            <a:pPr marL="914400" lvl="1" indent="-342900" algn="l" rtl="0">
              <a:spcBef>
                <a:spcPts val="0"/>
              </a:spcBef>
              <a:spcAft>
                <a:spcPts val="0"/>
              </a:spcAft>
              <a:buSzPts val="1800"/>
              <a:buAutoNum type="alphaLcPeriod"/>
            </a:pPr>
            <a:r>
              <a:rPr lang="en-US" sz="1800" dirty="0"/>
              <a:t>Academic writing style</a:t>
            </a:r>
            <a:endParaRPr sz="1800" dirty="0"/>
          </a:p>
          <a:p>
            <a:pPr marL="0" lvl="0" indent="0" algn="l" rtl="0">
              <a:spcBef>
                <a:spcPts val="750"/>
              </a:spcBef>
              <a:spcAft>
                <a:spcPts val="0"/>
              </a:spcAft>
              <a:buNone/>
            </a:pPr>
            <a:endParaRPr sz="1800" dirty="0"/>
          </a:p>
          <a:p>
            <a:pPr marL="114300" lvl="0" indent="0" algn="l" rtl="0">
              <a:spcBef>
                <a:spcPts val="750"/>
              </a:spcBef>
              <a:spcAft>
                <a:spcPts val="0"/>
              </a:spcAft>
              <a:buSzPts val="1800"/>
              <a:buNone/>
            </a:pPr>
            <a:r>
              <a:rPr lang="en-US" sz="1800" dirty="0">
                <a:solidFill>
                  <a:schemeClr val="accent2"/>
                </a:solidFill>
              </a:rPr>
              <a:t>The teaching case</a:t>
            </a:r>
            <a:endParaRPr sz="1800" dirty="0">
              <a:solidFill>
                <a:schemeClr val="accent2"/>
              </a:solidFill>
            </a:endParaRPr>
          </a:p>
          <a:p>
            <a:pPr marL="914400" lvl="1" indent="-342900" algn="l" rtl="0">
              <a:spcBef>
                <a:spcPts val="0"/>
              </a:spcBef>
              <a:spcAft>
                <a:spcPts val="0"/>
              </a:spcAft>
              <a:buSzPts val="1800"/>
              <a:buAutoNum type="alphaLcPeriod"/>
            </a:pPr>
            <a:r>
              <a:rPr lang="en-US" sz="1800" dirty="0"/>
              <a:t>Approximately 6 pages</a:t>
            </a:r>
            <a:endParaRPr sz="1800" dirty="0"/>
          </a:p>
          <a:p>
            <a:pPr marL="914400" lvl="1" indent="-342900" algn="l" rtl="0">
              <a:spcBef>
                <a:spcPts val="0"/>
              </a:spcBef>
              <a:spcAft>
                <a:spcPts val="0"/>
              </a:spcAft>
              <a:buSzPts val="1800"/>
              <a:buAutoNum type="alphaLcPeriod"/>
            </a:pPr>
            <a:r>
              <a:rPr lang="en-US" sz="1800" dirty="0"/>
              <a:t>Teaching case structure </a:t>
            </a:r>
            <a:endParaRPr sz="1800" dirty="0"/>
          </a:p>
          <a:p>
            <a:pPr marL="914400" lvl="1" indent="-342900" algn="l" rtl="0">
              <a:spcBef>
                <a:spcPts val="0"/>
              </a:spcBef>
              <a:spcAft>
                <a:spcPts val="0"/>
              </a:spcAft>
              <a:buSzPts val="1800"/>
              <a:buAutoNum type="alphaLcPeriod"/>
            </a:pPr>
            <a:r>
              <a:rPr lang="en-US" sz="1800" dirty="0"/>
              <a:t>Recommendations to be developed</a:t>
            </a:r>
            <a:endParaRPr sz="1800" dirty="0"/>
          </a:p>
          <a:p>
            <a:pPr marL="914400" lvl="1" indent="-342900" algn="l" rtl="0">
              <a:spcBef>
                <a:spcPts val="0"/>
              </a:spcBef>
              <a:spcAft>
                <a:spcPts val="0"/>
              </a:spcAft>
              <a:buSzPts val="1800"/>
              <a:buAutoNum type="alphaLcPeriod"/>
            </a:pPr>
            <a:r>
              <a:rPr lang="en-US" sz="1800" dirty="0"/>
              <a:t>Some resources provided</a:t>
            </a:r>
            <a:endParaRPr sz="1800" dirty="0"/>
          </a:p>
          <a:p>
            <a:pPr marL="914400" lvl="1" indent="-342900" algn="l" rtl="0">
              <a:spcBef>
                <a:spcPts val="0"/>
              </a:spcBef>
              <a:spcAft>
                <a:spcPts val="0"/>
              </a:spcAft>
              <a:buSzPts val="1800"/>
              <a:buAutoNum type="alphaLcPeriod"/>
            </a:pPr>
            <a:r>
              <a:rPr lang="en-US" sz="1800" dirty="0"/>
              <a:t>Storytelling writing style </a:t>
            </a:r>
            <a:endParaRPr sz="1800" dirty="0"/>
          </a:p>
        </p:txBody>
      </p:sp>
    </p:spTree>
  </p:cSld>
  <p:clrMapOvr>
    <a:masterClrMapping/>
  </p:clrMapOvr>
</p:sld>
</file>

<file path=ppt/theme/theme1.xml><?xml version="1.0" encoding="utf-8"?>
<a:theme xmlns:a="http://schemas.openxmlformats.org/drawingml/2006/main" name="Office Them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620</Words>
  <Application>Microsoft Macintosh PowerPoint</Application>
  <PresentationFormat>Widescreen</PresentationFormat>
  <Paragraphs>96</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Proxima Nova</vt:lpstr>
      <vt:lpstr>-apple-system</vt:lpstr>
      <vt:lpstr>Times New Roman</vt:lpstr>
      <vt:lpstr>Office Theme 2013 - 2022</vt:lpstr>
      <vt:lpstr>Breaking with tradition: The digital teaching case flipbook </vt:lpstr>
      <vt:lpstr>PowerPoint Presentation</vt:lpstr>
      <vt:lpstr>Agenda</vt:lpstr>
      <vt:lpstr>Check in!  I’m thrilled to be here because…  </vt:lpstr>
      <vt:lpstr>Teaching Cases</vt:lpstr>
      <vt:lpstr>PowerPoint Presentation</vt:lpstr>
      <vt:lpstr>The Opportunity… </vt:lpstr>
      <vt:lpstr>The Teaching Case – Foundational Research  </vt:lpstr>
      <vt:lpstr>The process from research project to teaching case</vt:lpstr>
      <vt:lpstr>PowerPoint Presentation</vt:lpstr>
      <vt:lpstr>Three options explored</vt:lpstr>
      <vt:lpstr>https://anyflip.com/spffr/pvjh/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as Partners: Developing Teaching Cases from Student EDIA Research</dc:title>
  <dc:creator>Rebecca Wilsonmah</dc:creator>
  <cp:lastModifiedBy>Rebecca Wilsonmah</cp:lastModifiedBy>
  <cp:revision>19</cp:revision>
  <cp:lastPrinted>2024-04-25T20:29:34Z</cp:lastPrinted>
  <dcterms:created xsi:type="dcterms:W3CDTF">2022-12-29T18:30:08Z</dcterms:created>
  <dcterms:modified xsi:type="dcterms:W3CDTF">2024-05-09T05:54:37Z</dcterms:modified>
</cp:coreProperties>
</file>